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85" r:id="rId2"/>
    <p:sldId id="283" r:id="rId3"/>
    <p:sldId id="256" r:id="rId4"/>
    <p:sldId id="258" r:id="rId5"/>
    <p:sldId id="259" r:id="rId6"/>
    <p:sldId id="261" r:id="rId7"/>
    <p:sldId id="315" r:id="rId8"/>
    <p:sldId id="316" r:id="rId9"/>
    <p:sldId id="317" r:id="rId10"/>
    <p:sldId id="318" r:id="rId11"/>
    <p:sldId id="298" r:id="rId12"/>
    <p:sldId id="330" r:id="rId13"/>
    <p:sldId id="303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D85"/>
    <a:srgbClr val="27A93D"/>
    <a:srgbClr val="00CC00"/>
    <a:srgbClr val="3EC066"/>
    <a:srgbClr val="30C248"/>
    <a:srgbClr val="C81A2B"/>
    <a:srgbClr val="B71598"/>
    <a:srgbClr val="BE6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9179" autoAdjust="0"/>
  </p:normalViewPr>
  <p:slideViewPr>
    <p:cSldViewPr>
      <p:cViewPr varScale="1">
        <p:scale>
          <a:sx n="66" d="100"/>
          <a:sy n="66" d="100"/>
        </p:scale>
        <p:origin x="7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D05C9B-7DD6-4DB0-A46F-4E1FA00507FF}" type="doc">
      <dgm:prSet loTypeId="urn:microsoft.com/office/officeart/2005/8/layout/vList4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28ABDA-BAD2-44CA-B3EE-FFE81B59D2CF}">
      <dgm:prSet phldrT="[Текст]"/>
      <dgm:spPr/>
      <dgm:t>
        <a:bodyPr/>
        <a:lstStyle/>
        <a:p>
          <a:r>
            <a:rPr lang="ru-RU" b="1" i="1" dirty="0">
              <a:solidFill>
                <a:srgbClr val="0070C0"/>
              </a:solidFill>
              <a:latin typeface="Georgia" panose="02040502050405020303" pitchFamily="18" charset="0"/>
            </a:rPr>
            <a:t>Узнай принципы работы</a:t>
          </a:r>
        </a:p>
      </dgm:t>
    </dgm:pt>
    <dgm:pt modelId="{D15BC32D-4214-43AD-A506-F370252FC6B4}" type="parTrans" cxnId="{31495394-0397-4703-BE9D-FFDDF42B5274}">
      <dgm:prSet/>
      <dgm:spPr/>
      <dgm:t>
        <a:bodyPr/>
        <a:lstStyle/>
        <a:p>
          <a:endParaRPr lang="ru-RU"/>
        </a:p>
      </dgm:t>
    </dgm:pt>
    <dgm:pt modelId="{06D16F11-A800-4E78-988A-55F6B69ECFB1}" type="sibTrans" cxnId="{31495394-0397-4703-BE9D-FFDDF42B5274}">
      <dgm:prSet/>
      <dgm:spPr/>
      <dgm:t>
        <a:bodyPr/>
        <a:lstStyle/>
        <a:p>
          <a:endParaRPr lang="ru-RU"/>
        </a:p>
      </dgm:t>
    </dgm:pt>
    <dgm:pt modelId="{E52A4CEB-9943-470C-B882-86AC522D03D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«Анонимно»</a:t>
          </a:r>
        </a:p>
      </dgm:t>
    </dgm:pt>
    <dgm:pt modelId="{C5792EDB-ED94-4E13-856C-90704E3F67BF}" type="parTrans" cxnId="{BBC65F9F-69CB-453D-A484-97FD0607F16B}">
      <dgm:prSet/>
      <dgm:spPr/>
      <dgm:t>
        <a:bodyPr/>
        <a:lstStyle/>
        <a:p>
          <a:endParaRPr lang="ru-RU"/>
        </a:p>
      </dgm:t>
    </dgm:pt>
    <dgm:pt modelId="{3F4EC159-65F2-42CF-A841-E066CA2B1E35}" type="sibTrans" cxnId="{BBC65F9F-69CB-453D-A484-97FD0607F16B}">
      <dgm:prSet/>
      <dgm:spPr/>
      <dgm:t>
        <a:bodyPr/>
        <a:lstStyle/>
        <a:p>
          <a:endParaRPr lang="ru-RU"/>
        </a:p>
      </dgm:t>
    </dgm:pt>
    <dgm:pt modelId="{3592E272-2C01-4494-893B-7F4C22970D52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«Круглосуточно»</a:t>
          </a:r>
        </a:p>
      </dgm:t>
    </dgm:pt>
    <dgm:pt modelId="{573EE912-5DA1-4D1F-9528-ED1B3AD266FE}" type="parTrans" cxnId="{8A4CCF3E-0604-4016-909E-52D4212199EF}">
      <dgm:prSet/>
      <dgm:spPr/>
      <dgm:t>
        <a:bodyPr/>
        <a:lstStyle/>
        <a:p>
          <a:endParaRPr lang="ru-RU"/>
        </a:p>
      </dgm:t>
    </dgm:pt>
    <dgm:pt modelId="{146B64A2-79C9-4FF6-A09A-930D7D54EC7B}" type="sibTrans" cxnId="{8A4CCF3E-0604-4016-909E-52D4212199EF}">
      <dgm:prSet/>
      <dgm:spPr/>
      <dgm:t>
        <a:bodyPr/>
        <a:lstStyle/>
        <a:p>
          <a:endParaRPr lang="ru-RU"/>
        </a:p>
      </dgm:t>
    </dgm:pt>
    <dgm:pt modelId="{E0A7E8B9-E516-49B0-BC12-D01CDC241E1B}">
      <dgm:prSet phldrT="[Текст]"/>
      <dgm:spPr/>
      <dgm:t>
        <a:bodyPr/>
        <a:lstStyle/>
        <a:p>
          <a:r>
            <a:rPr lang="ru-RU" b="1" i="1">
              <a:solidFill>
                <a:srgbClr val="00B050"/>
              </a:solidFill>
              <a:latin typeface="Georgia" panose="02040502050405020303" pitchFamily="18" charset="0"/>
            </a:rPr>
            <a:t> Викторина</a:t>
          </a:r>
          <a:endParaRPr lang="ru-RU" b="1" i="1" dirty="0">
            <a:solidFill>
              <a:srgbClr val="00B050"/>
            </a:solidFill>
            <a:latin typeface="Georgia" panose="02040502050405020303" pitchFamily="18" charset="0"/>
          </a:endParaRPr>
        </a:p>
      </dgm:t>
    </dgm:pt>
    <dgm:pt modelId="{6C204DA4-F26E-48C5-9882-B61E8076A2B8}" type="parTrans" cxnId="{AE788929-B399-4293-BB45-C020CC1D542C}">
      <dgm:prSet/>
      <dgm:spPr/>
      <dgm:t>
        <a:bodyPr/>
        <a:lstStyle/>
        <a:p>
          <a:endParaRPr lang="ru-RU"/>
        </a:p>
      </dgm:t>
    </dgm:pt>
    <dgm:pt modelId="{61F30F67-2F7D-4C8B-8639-4F14A5DF7691}" type="sibTrans" cxnId="{AE788929-B399-4293-BB45-C020CC1D542C}">
      <dgm:prSet/>
      <dgm:spPr/>
      <dgm:t>
        <a:bodyPr/>
        <a:lstStyle/>
        <a:p>
          <a:endParaRPr lang="ru-RU"/>
        </a:p>
      </dgm:t>
    </dgm:pt>
    <dgm:pt modelId="{85C2E4B2-9ADB-4554-82B1-5F1FE2EEB160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«Какой телефон у детского телефона доверия…»</a:t>
          </a:r>
        </a:p>
      </dgm:t>
    </dgm:pt>
    <dgm:pt modelId="{F9E01A91-036F-4E45-A555-7AAB46DE7D22}" type="parTrans" cxnId="{2C2F06E9-50B1-4297-BFE5-5A65508CB4C3}">
      <dgm:prSet/>
      <dgm:spPr/>
      <dgm:t>
        <a:bodyPr/>
        <a:lstStyle/>
        <a:p>
          <a:endParaRPr lang="ru-RU"/>
        </a:p>
      </dgm:t>
    </dgm:pt>
    <dgm:pt modelId="{D6E20253-9026-4BEC-B5BF-850CEA1FFF84}" type="sibTrans" cxnId="{2C2F06E9-50B1-4297-BFE5-5A65508CB4C3}">
      <dgm:prSet/>
      <dgm:spPr/>
      <dgm:t>
        <a:bodyPr/>
        <a:lstStyle/>
        <a:p>
          <a:endParaRPr lang="ru-RU"/>
        </a:p>
      </dgm:t>
    </dgm:pt>
    <dgm:pt modelId="{E2AACF4D-827F-476B-8802-55F41FD58B9C}">
      <dgm:prSet phldrT="[Текст]"/>
      <dgm:spPr/>
      <dgm:t>
        <a:bodyPr/>
        <a:lstStyle/>
        <a:p>
          <a:r>
            <a:rPr lang="ru-RU" b="1" i="1" dirty="0">
              <a:solidFill>
                <a:srgbClr val="B71598"/>
              </a:solidFill>
              <a:latin typeface="Georgia" panose="02040502050405020303" pitchFamily="18" charset="0"/>
            </a:rPr>
            <a:t>В каких ситуациях можно позвонить на телефон доверия?</a:t>
          </a:r>
        </a:p>
      </dgm:t>
    </dgm:pt>
    <dgm:pt modelId="{42B8CE0E-FCBC-4017-B3C0-7A6322B87F31}" type="parTrans" cxnId="{F9BC215C-B72D-42FF-96BA-544FCFCB3474}">
      <dgm:prSet/>
      <dgm:spPr/>
      <dgm:t>
        <a:bodyPr/>
        <a:lstStyle/>
        <a:p>
          <a:endParaRPr lang="ru-RU"/>
        </a:p>
      </dgm:t>
    </dgm:pt>
    <dgm:pt modelId="{77F20D5A-FB6E-4CFC-AFCC-FF040B7C98E2}" type="sibTrans" cxnId="{F9BC215C-B72D-42FF-96BA-544FCFCB3474}">
      <dgm:prSet/>
      <dgm:spPr/>
      <dgm:t>
        <a:bodyPr/>
        <a:lstStyle/>
        <a:p>
          <a:endParaRPr lang="ru-RU"/>
        </a:p>
      </dgm:t>
    </dgm:pt>
    <dgm:pt modelId="{F7A094AA-076F-4B1A-A9BD-DC0DAF1AB41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«Мне одиноко и не с кем поговорить….»</a:t>
          </a:r>
        </a:p>
      </dgm:t>
    </dgm:pt>
    <dgm:pt modelId="{954208FF-07C3-4D1F-A3BB-39F7C2FA692C}" type="parTrans" cxnId="{6E4A83AC-908C-4E83-B505-F3CEDF74DDB1}">
      <dgm:prSet/>
      <dgm:spPr/>
      <dgm:t>
        <a:bodyPr/>
        <a:lstStyle/>
        <a:p>
          <a:endParaRPr lang="ru-RU"/>
        </a:p>
      </dgm:t>
    </dgm:pt>
    <dgm:pt modelId="{FB02F0FD-6D75-4776-A4F9-4613195F527F}" type="sibTrans" cxnId="{6E4A83AC-908C-4E83-B505-F3CEDF74DDB1}">
      <dgm:prSet/>
      <dgm:spPr/>
      <dgm:t>
        <a:bodyPr/>
        <a:lstStyle/>
        <a:p>
          <a:endParaRPr lang="ru-RU"/>
        </a:p>
      </dgm:t>
    </dgm:pt>
    <dgm:pt modelId="{598C48B5-D847-4354-8C61-D39859A102E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«Бесплатно»</a:t>
          </a:r>
        </a:p>
      </dgm:t>
    </dgm:pt>
    <dgm:pt modelId="{3DB67362-BFE4-45EE-B466-0D8C15B65048}" type="parTrans" cxnId="{CD62E062-3E4D-4FF8-B58A-B7F7468998CA}">
      <dgm:prSet/>
      <dgm:spPr/>
      <dgm:t>
        <a:bodyPr/>
        <a:lstStyle/>
        <a:p>
          <a:endParaRPr lang="ru-RU"/>
        </a:p>
      </dgm:t>
    </dgm:pt>
    <dgm:pt modelId="{A791A03B-3463-4687-98EE-E65361897BC3}" type="sibTrans" cxnId="{CD62E062-3E4D-4FF8-B58A-B7F7468998CA}">
      <dgm:prSet/>
      <dgm:spPr/>
      <dgm:t>
        <a:bodyPr/>
        <a:lstStyle/>
        <a:p>
          <a:endParaRPr lang="ru-RU"/>
        </a:p>
      </dgm:t>
    </dgm:pt>
    <dgm:pt modelId="{27AC7949-7B20-4A61-BD41-78DC72677D98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«На телефон доверия обращаются….»</a:t>
          </a:r>
        </a:p>
      </dgm:t>
    </dgm:pt>
    <dgm:pt modelId="{C62F4AEF-84C0-4B94-B14D-1E6FA8AAB521}" type="parTrans" cxnId="{B61B10C0-56F4-404C-A008-D1B5EE21A0BC}">
      <dgm:prSet/>
      <dgm:spPr/>
      <dgm:t>
        <a:bodyPr/>
        <a:lstStyle/>
        <a:p>
          <a:endParaRPr lang="ru-RU"/>
        </a:p>
      </dgm:t>
    </dgm:pt>
    <dgm:pt modelId="{5D73C5F8-A9FC-4D96-82E6-C14D0718076E}" type="sibTrans" cxnId="{B61B10C0-56F4-404C-A008-D1B5EE21A0BC}">
      <dgm:prSet/>
      <dgm:spPr/>
      <dgm:t>
        <a:bodyPr/>
        <a:lstStyle/>
        <a:p>
          <a:endParaRPr lang="ru-RU"/>
        </a:p>
      </dgm:t>
    </dgm:pt>
    <dgm:pt modelId="{CC99CBEA-1B58-46DA-89CF-7BC06677CB81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Georgia" panose="02040502050405020303" pitchFamily="18" charset="0"/>
            </a:rPr>
            <a:t>«</a:t>
          </a:r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 каком году появился первый телефон доверия…»</a:t>
          </a:r>
        </a:p>
      </dgm:t>
    </dgm:pt>
    <dgm:pt modelId="{7C2ECD05-7687-4523-AB81-D23EDD8F2402}" type="sibTrans" cxnId="{DFE46B46-7723-4283-8ED5-ED0348E66B36}">
      <dgm:prSet/>
      <dgm:spPr/>
      <dgm:t>
        <a:bodyPr/>
        <a:lstStyle/>
        <a:p>
          <a:endParaRPr lang="ru-RU"/>
        </a:p>
      </dgm:t>
    </dgm:pt>
    <dgm:pt modelId="{60CACCD2-7F15-4380-ADBF-FB50316F20F5}" type="parTrans" cxnId="{DFE46B46-7723-4283-8ED5-ED0348E66B36}">
      <dgm:prSet/>
      <dgm:spPr/>
      <dgm:t>
        <a:bodyPr/>
        <a:lstStyle/>
        <a:p>
          <a:endParaRPr lang="ru-RU"/>
        </a:p>
      </dgm:t>
    </dgm:pt>
    <dgm:pt modelId="{A393498A-6CC0-45E0-8912-27AACD896730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 Я знаю смешной анекдот, сейчас я его расскажу….»</a:t>
          </a:r>
        </a:p>
      </dgm:t>
    </dgm:pt>
    <dgm:pt modelId="{5CFB3C8D-115A-4A10-8576-0BA73ECAB608}" type="parTrans" cxnId="{829A73F1-A92F-4D5A-B62C-842B52A2F1E3}">
      <dgm:prSet/>
      <dgm:spPr/>
      <dgm:t>
        <a:bodyPr/>
        <a:lstStyle/>
        <a:p>
          <a:endParaRPr lang="ru-RU"/>
        </a:p>
      </dgm:t>
    </dgm:pt>
    <dgm:pt modelId="{03AC2F56-0328-4C65-B9D4-EB14053C6ACA}" type="sibTrans" cxnId="{829A73F1-A92F-4D5A-B62C-842B52A2F1E3}">
      <dgm:prSet/>
      <dgm:spPr/>
      <dgm:t>
        <a:bodyPr/>
        <a:lstStyle/>
        <a:p>
          <a:endParaRPr lang="ru-RU"/>
        </a:p>
      </dgm:t>
    </dgm:pt>
    <dgm:pt modelId="{4CB48E7A-2739-4626-8084-9E0EBF400D2C}" type="pres">
      <dgm:prSet presAssocID="{00D05C9B-7DD6-4DB0-A46F-4E1FA00507F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61416D-47F8-4554-B8E0-A9FCAD87B8F7}" type="pres">
      <dgm:prSet presAssocID="{4A28ABDA-BAD2-44CA-B3EE-FFE81B59D2CF}" presName="comp" presStyleCnt="0"/>
      <dgm:spPr/>
    </dgm:pt>
    <dgm:pt modelId="{EF526373-13FA-4958-B6EF-04CD3FB4642E}" type="pres">
      <dgm:prSet presAssocID="{4A28ABDA-BAD2-44CA-B3EE-FFE81B59D2CF}" presName="box" presStyleLbl="node1" presStyleIdx="0" presStyleCnt="3" custLinFactNeighborX="-982"/>
      <dgm:spPr/>
      <dgm:t>
        <a:bodyPr/>
        <a:lstStyle/>
        <a:p>
          <a:endParaRPr lang="ru-RU"/>
        </a:p>
      </dgm:t>
    </dgm:pt>
    <dgm:pt modelId="{707B84DE-A624-405A-ACA3-B735139F7ED0}" type="pres">
      <dgm:prSet presAssocID="{4A28ABDA-BAD2-44CA-B3EE-FFE81B59D2CF}" presName="img" presStyleLbl="fgImgPlace1" presStyleIdx="0" presStyleCnt="3"/>
      <dgm:spPr/>
    </dgm:pt>
    <dgm:pt modelId="{D406BBD0-14E2-4331-9AAB-C5A787BFFB01}" type="pres">
      <dgm:prSet presAssocID="{4A28ABDA-BAD2-44CA-B3EE-FFE81B59D2C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D8957-2DBA-4FC6-8D0D-538085E0DC66}" type="pres">
      <dgm:prSet presAssocID="{06D16F11-A800-4E78-988A-55F6B69ECFB1}" presName="spacer" presStyleCnt="0"/>
      <dgm:spPr/>
    </dgm:pt>
    <dgm:pt modelId="{6482A3A2-3D29-4CD8-81C1-B6ED2518E8BC}" type="pres">
      <dgm:prSet presAssocID="{E0A7E8B9-E516-49B0-BC12-D01CDC241E1B}" presName="comp" presStyleCnt="0"/>
      <dgm:spPr/>
    </dgm:pt>
    <dgm:pt modelId="{C73549C4-17DB-4388-B22F-1E82FC99FCE9}" type="pres">
      <dgm:prSet presAssocID="{E0A7E8B9-E516-49B0-BC12-D01CDC241E1B}" presName="box" presStyleLbl="node1" presStyleIdx="1" presStyleCnt="3"/>
      <dgm:spPr/>
      <dgm:t>
        <a:bodyPr/>
        <a:lstStyle/>
        <a:p>
          <a:endParaRPr lang="ru-RU"/>
        </a:p>
      </dgm:t>
    </dgm:pt>
    <dgm:pt modelId="{EB946583-D723-42CB-B606-7C8342C1650E}" type="pres">
      <dgm:prSet presAssocID="{E0A7E8B9-E516-49B0-BC12-D01CDC241E1B}" presName="img" presStyleLbl="fgImgPlace1" presStyleIdx="1" presStyleCnt="3"/>
      <dgm:spPr/>
    </dgm:pt>
    <dgm:pt modelId="{3E12E3A2-CC62-421E-846D-21CEA0A0BE4C}" type="pres">
      <dgm:prSet presAssocID="{E0A7E8B9-E516-49B0-BC12-D01CDC241E1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CC275-3488-49EA-9CE1-20AD58E98A09}" type="pres">
      <dgm:prSet presAssocID="{61F30F67-2F7D-4C8B-8639-4F14A5DF7691}" presName="spacer" presStyleCnt="0"/>
      <dgm:spPr/>
    </dgm:pt>
    <dgm:pt modelId="{AF992E9F-7A78-4686-A9C3-09196FEC1333}" type="pres">
      <dgm:prSet presAssocID="{E2AACF4D-827F-476B-8802-55F41FD58B9C}" presName="comp" presStyleCnt="0"/>
      <dgm:spPr/>
    </dgm:pt>
    <dgm:pt modelId="{D793E1AC-5A8F-4578-B405-903C72E7A508}" type="pres">
      <dgm:prSet presAssocID="{E2AACF4D-827F-476B-8802-55F41FD58B9C}" presName="box" presStyleLbl="node1" presStyleIdx="2" presStyleCnt="3"/>
      <dgm:spPr/>
      <dgm:t>
        <a:bodyPr/>
        <a:lstStyle/>
        <a:p>
          <a:endParaRPr lang="ru-RU"/>
        </a:p>
      </dgm:t>
    </dgm:pt>
    <dgm:pt modelId="{26A896FB-415E-4BAF-A43D-C820AA286441}" type="pres">
      <dgm:prSet presAssocID="{E2AACF4D-827F-476B-8802-55F41FD58B9C}" presName="img" presStyleLbl="fgImgPlace1" presStyleIdx="2" presStyleCnt="3"/>
      <dgm:spPr/>
    </dgm:pt>
    <dgm:pt modelId="{D9E67447-00B2-4F52-A1C0-49E98E2A3129}" type="pres">
      <dgm:prSet presAssocID="{E2AACF4D-827F-476B-8802-55F41FD58B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5C4387-5518-42DB-850E-CEBB7B7781D8}" type="presOf" srcId="{E52A4CEB-9943-470C-B882-86AC522D03D3}" destId="{EF526373-13FA-4958-B6EF-04CD3FB4642E}" srcOrd="0" destOrd="1" presId="urn:microsoft.com/office/officeart/2005/8/layout/vList4"/>
    <dgm:cxn modelId="{4815628E-7956-48B9-9A6E-137268E76C69}" type="presOf" srcId="{4A28ABDA-BAD2-44CA-B3EE-FFE81B59D2CF}" destId="{EF526373-13FA-4958-B6EF-04CD3FB4642E}" srcOrd="0" destOrd="0" presId="urn:microsoft.com/office/officeart/2005/8/layout/vList4"/>
    <dgm:cxn modelId="{4B731510-3160-4AB4-BA44-289AA1397BB8}" type="presOf" srcId="{E2AACF4D-827F-476B-8802-55F41FD58B9C}" destId="{D9E67447-00B2-4F52-A1C0-49E98E2A3129}" srcOrd="1" destOrd="0" presId="urn:microsoft.com/office/officeart/2005/8/layout/vList4"/>
    <dgm:cxn modelId="{2275E1DD-6D1F-4192-936D-7DF5A180D9B0}" type="presOf" srcId="{598C48B5-D847-4354-8C61-D39859A102E3}" destId="{EF526373-13FA-4958-B6EF-04CD3FB4642E}" srcOrd="0" destOrd="3" presId="urn:microsoft.com/office/officeart/2005/8/layout/vList4"/>
    <dgm:cxn modelId="{E1426E43-A0E1-47C0-8EC2-A77C9BA04B2C}" type="presOf" srcId="{CC99CBEA-1B58-46DA-89CF-7BC06677CB81}" destId="{C73549C4-17DB-4388-B22F-1E82FC99FCE9}" srcOrd="0" destOrd="1" presId="urn:microsoft.com/office/officeart/2005/8/layout/vList4"/>
    <dgm:cxn modelId="{8A4CCF3E-0604-4016-909E-52D4212199EF}" srcId="{4A28ABDA-BAD2-44CA-B3EE-FFE81B59D2CF}" destId="{3592E272-2C01-4494-893B-7F4C22970D52}" srcOrd="1" destOrd="0" parTransId="{573EE912-5DA1-4D1F-9528-ED1B3AD266FE}" sibTransId="{146B64A2-79C9-4FF6-A09A-930D7D54EC7B}"/>
    <dgm:cxn modelId="{555F2751-4002-4B2F-99FD-CC2FDF6EEBC0}" type="presOf" srcId="{3592E272-2C01-4494-893B-7F4C22970D52}" destId="{D406BBD0-14E2-4331-9AAB-C5A787BFFB01}" srcOrd="1" destOrd="2" presId="urn:microsoft.com/office/officeart/2005/8/layout/vList4"/>
    <dgm:cxn modelId="{B61B10C0-56F4-404C-A008-D1B5EE21A0BC}" srcId="{E0A7E8B9-E516-49B0-BC12-D01CDC241E1B}" destId="{27AC7949-7B20-4A61-BD41-78DC72677D98}" srcOrd="2" destOrd="0" parTransId="{C62F4AEF-84C0-4B94-B14D-1E6FA8AAB521}" sibTransId="{5D73C5F8-A9FC-4D96-82E6-C14D0718076E}"/>
    <dgm:cxn modelId="{7722BF8D-DEF1-47D9-A122-FEA030B5A0F6}" type="presOf" srcId="{E2AACF4D-827F-476B-8802-55F41FD58B9C}" destId="{D793E1AC-5A8F-4578-B405-903C72E7A508}" srcOrd="0" destOrd="0" presId="urn:microsoft.com/office/officeart/2005/8/layout/vList4"/>
    <dgm:cxn modelId="{74A24B15-43B8-4A40-A0AC-7205123C35A4}" type="presOf" srcId="{00D05C9B-7DD6-4DB0-A46F-4E1FA00507FF}" destId="{4CB48E7A-2739-4626-8084-9E0EBF400D2C}" srcOrd="0" destOrd="0" presId="urn:microsoft.com/office/officeart/2005/8/layout/vList4"/>
    <dgm:cxn modelId="{D95796FF-C894-43C9-9871-90FACF006760}" type="presOf" srcId="{F7A094AA-076F-4B1A-A9BD-DC0DAF1AB413}" destId="{D9E67447-00B2-4F52-A1C0-49E98E2A3129}" srcOrd="1" destOrd="1" presId="urn:microsoft.com/office/officeart/2005/8/layout/vList4"/>
    <dgm:cxn modelId="{0D16EC43-741D-4A8E-939D-6446E0E0BD21}" type="presOf" srcId="{3592E272-2C01-4494-893B-7F4C22970D52}" destId="{EF526373-13FA-4958-B6EF-04CD3FB4642E}" srcOrd="0" destOrd="2" presId="urn:microsoft.com/office/officeart/2005/8/layout/vList4"/>
    <dgm:cxn modelId="{EC64CA4C-20A8-468B-AF1D-8154DF2ACD67}" type="presOf" srcId="{A393498A-6CC0-45E0-8912-27AACD896730}" destId="{D9E67447-00B2-4F52-A1C0-49E98E2A3129}" srcOrd="1" destOrd="2" presId="urn:microsoft.com/office/officeart/2005/8/layout/vList4"/>
    <dgm:cxn modelId="{E6E662B2-3425-4BDB-8C8B-0E72FBDAC8A9}" type="presOf" srcId="{85C2E4B2-9ADB-4554-82B1-5F1FE2EEB160}" destId="{C73549C4-17DB-4388-B22F-1E82FC99FCE9}" srcOrd="0" destOrd="2" presId="urn:microsoft.com/office/officeart/2005/8/layout/vList4"/>
    <dgm:cxn modelId="{31495394-0397-4703-BE9D-FFDDF42B5274}" srcId="{00D05C9B-7DD6-4DB0-A46F-4E1FA00507FF}" destId="{4A28ABDA-BAD2-44CA-B3EE-FFE81B59D2CF}" srcOrd="0" destOrd="0" parTransId="{D15BC32D-4214-43AD-A506-F370252FC6B4}" sibTransId="{06D16F11-A800-4E78-988A-55F6B69ECFB1}"/>
    <dgm:cxn modelId="{AB1EC3F5-7C6B-4D3E-8025-0E71F7E466E1}" type="presOf" srcId="{F7A094AA-076F-4B1A-A9BD-DC0DAF1AB413}" destId="{D793E1AC-5A8F-4578-B405-903C72E7A508}" srcOrd="0" destOrd="1" presId="urn:microsoft.com/office/officeart/2005/8/layout/vList4"/>
    <dgm:cxn modelId="{877F6A78-4534-49DF-A83B-054A93A59986}" type="presOf" srcId="{598C48B5-D847-4354-8C61-D39859A102E3}" destId="{D406BBD0-14E2-4331-9AAB-C5A787BFFB01}" srcOrd="1" destOrd="3" presId="urn:microsoft.com/office/officeart/2005/8/layout/vList4"/>
    <dgm:cxn modelId="{E483765C-097D-432B-BF13-9B1215AEBA64}" type="presOf" srcId="{E0A7E8B9-E516-49B0-BC12-D01CDC241E1B}" destId="{3E12E3A2-CC62-421E-846D-21CEA0A0BE4C}" srcOrd="1" destOrd="0" presId="urn:microsoft.com/office/officeart/2005/8/layout/vList4"/>
    <dgm:cxn modelId="{DFE46B46-7723-4283-8ED5-ED0348E66B36}" srcId="{E0A7E8B9-E516-49B0-BC12-D01CDC241E1B}" destId="{CC99CBEA-1B58-46DA-89CF-7BC06677CB81}" srcOrd="0" destOrd="0" parTransId="{60CACCD2-7F15-4380-ADBF-FB50316F20F5}" sibTransId="{7C2ECD05-7687-4523-AB81-D23EDD8F2402}"/>
    <dgm:cxn modelId="{488905D4-676F-4405-A6F5-35A3A43A2A64}" type="presOf" srcId="{27AC7949-7B20-4A61-BD41-78DC72677D98}" destId="{C73549C4-17DB-4388-B22F-1E82FC99FCE9}" srcOrd="0" destOrd="3" presId="urn:microsoft.com/office/officeart/2005/8/layout/vList4"/>
    <dgm:cxn modelId="{F9BC215C-B72D-42FF-96BA-544FCFCB3474}" srcId="{00D05C9B-7DD6-4DB0-A46F-4E1FA00507FF}" destId="{E2AACF4D-827F-476B-8802-55F41FD58B9C}" srcOrd="2" destOrd="0" parTransId="{42B8CE0E-FCBC-4017-B3C0-7A6322B87F31}" sibTransId="{77F20D5A-FB6E-4CFC-AFCC-FF040B7C98E2}"/>
    <dgm:cxn modelId="{CD62E062-3E4D-4FF8-B58A-B7F7468998CA}" srcId="{4A28ABDA-BAD2-44CA-B3EE-FFE81B59D2CF}" destId="{598C48B5-D847-4354-8C61-D39859A102E3}" srcOrd="2" destOrd="0" parTransId="{3DB67362-BFE4-45EE-B466-0D8C15B65048}" sibTransId="{A791A03B-3463-4687-98EE-E65361897BC3}"/>
    <dgm:cxn modelId="{452839DB-10ED-4437-BCC3-3DBCB82158CB}" type="presOf" srcId="{27AC7949-7B20-4A61-BD41-78DC72677D98}" destId="{3E12E3A2-CC62-421E-846D-21CEA0A0BE4C}" srcOrd="1" destOrd="3" presId="urn:microsoft.com/office/officeart/2005/8/layout/vList4"/>
    <dgm:cxn modelId="{E4018390-76CE-49D6-8BFE-31895BEF9156}" type="presOf" srcId="{4A28ABDA-BAD2-44CA-B3EE-FFE81B59D2CF}" destId="{D406BBD0-14E2-4331-9AAB-C5A787BFFB01}" srcOrd="1" destOrd="0" presId="urn:microsoft.com/office/officeart/2005/8/layout/vList4"/>
    <dgm:cxn modelId="{7860C5A2-8050-4B66-9E93-429412CF3D39}" type="presOf" srcId="{A393498A-6CC0-45E0-8912-27AACD896730}" destId="{D793E1AC-5A8F-4578-B405-903C72E7A508}" srcOrd="0" destOrd="2" presId="urn:microsoft.com/office/officeart/2005/8/layout/vList4"/>
    <dgm:cxn modelId="{6E4A83AC-908C-4E83-B505-F3CEDF74DDB1}" srcId="{E2AACF4D-827F-476B-8802-55F41FD58B9C}" destId="{F7A094AA-076F-4B1A-A9BD-DC0DAF1AB413}" srcOrd="0" destOrd="0" parTransId="{954208FF-07C3-4D1F-A3BB-39F7C2FA692C}" sibTransId="{FB02F0FD-6D75-4776-A4F9-4613195F527F}"/>
    <dgm:cxn modelId="{829A73F1-A92F-4D5A-B62C-842B52A2F1E3}" srcId="{E2AACF4D-827F-476B-8802-55F41FD58B9C}" destId="{A393498A-6CC0-45E0-8912-27AACD896730}" srcOrd="1" destOrd="0" parTransId="{5CFB3C8D-115A-4A10-8576-0BA73ECAB608}" sibTransId="{03AC2F56-0328-4C65-B9D4-EB14053C6ACA}"/>
    <dgm:cxn modelId="{AE788929-B399-4293-BB45-C020CC1D542C}" srcId="{00D05C9B-7DD6-4DB0-A46F-4E1FA00507FF}" destId="{E0A7E8B9-E516-49B0-BC12-D01CDC241E1B}" srcOrd="1" destOrd="0" parTransId="{6C204DA4-F26E-48C5-9882-B61E8076A2B8}" sibTransId="{61F30F67-2F7D-4C8B-8639-4F14A5DF7691}"/>
    <dgm:cxn modelId="{C7D05428-5A73-4B42-9A77-A88265EF2879}" type="presOf" srcId="{E0A7E8B9-E516-49B0-BC12-D01CDC241E1B}" destId="{C73549C4-17DB-4388-B22F-1E82FC99FCE9}" srcOrd="0" destOrd="0" presId="urn:microsoft.com/office/officeart/2005/8/layout/vList4"/>
    <dgm:cxn modelId="{D71CF601-642D-491E-A7E3-39B4C85ED9DB}" type="presOf" srcId="{CC99CBEA-1B58-46DA-89CF-7BC06677CB81}" destId="{3E12E3A2-CC62-421E-846D-21CEA0A0BE4C}" srcOrd="1" destOrd="1" presId="urn:microsoft.com/office/officeart/2005/8/layout/vList4"/>
    <dgm:cxn modelId="{2C2F06E9-50B1-4297-BFE5-5A65508CB4C3}" srcId="{E0A7E8B9-E516-49B0-BC12-D01CDC241E1B}" destId="{85C2E4B2-9ADB-4554-82B1-5F1FE2EEB160}" srcOrd="1" destOrd="0" parTransId="{F9E01A91-036F-4E45-A555-7AAB46DE7D22}" sibTransId="{D6E20253-9026-4BEC-B5BF-850CEA1FFF84}"/>
    <dgm:cxn modelId="{B0144990-3DE0-44D6-97C0-42FB4864D969}" type="presOf" srcId="{E52A4CEB-9943-470C-B882-86AC522D03D3}" destId="{D406BBD0-14E2-4331-9AAB-C5A787BFFB01}" srcOrd="1" destOrd="1" presId="urn:microsoft.com/office/officeart/2005/8/layout/vList4"/>
    <dgm:cxn modelId="{BBC65F9F-69CB-453D-A484-97FD0607F16B}" srcId="{4A28ABDA-BAD2-44CA-B3EE-FFE81B59D2CF}" destId="{E52A4CEB-9943-470C-B882-86AC522D03D3}" srcOrd="0" destOrd="0" parTransId="{C5792EDB-ED94-4E13-856C-90704E3F67BF}" sibTransId="{3F4EC159-65F2-42CF-A841-E066CA2B1E35}"/>
    <dgm:cxn modelId="{66A1F44C-E4EE-4556-BF14-E91A72F255C1}" type="presOf" srcId="{85C2E4B2-9ADB-4554-82B1-5F1FE2EEB160}" destId="{3E12E3A2-CC62-421E-846D-21CEA0A0BE4C}" srcOrd="1" destOrd="2" presId="urn:microsoft.com/office/officeart/2005/8/layout/vList4"/>
    <dgm:cxn modelId="{F461CF5B-8262-40B5-85CA-C6079ECC0982}" type="presParOf" srcId="{4CB48E7A-2739-4626-8084-9E0EBF400D2C}" destId="{1861416D-47F8-4554-B8E0-A9FCAD87B8F7}" srcOrd="0" destOrd="0" presId="urn:microsoft.com/office/officeart/2005/8/layout/vList4"/>
    <dgm:cxn modelId="{117C07CC-4DB1-4E33-B578-2670A8846DF1}" type="presParOf" srcId="{1861416D-47F8-4554-B8E0-A9FCAD87B8F7}" destId="{EF526373-13FA-4958-B6EF-04CD3FB4642E}" srcOrd="0" destOrd="0" presId="urn:microsoft.com/office/officeart/2005/8/layout/vList4"/>
    <dgm:cxn modelId="{5A6450B7-5977-4CE1-8C0E-B67147BA9658}" type="presParOf" srcId="{1861416D-47F8-4554-B8E0-A9FCAD87B8F7}" destId="{707B84DE-A624-405A-ACA3-B735139F7ED0}" srcOrd="1" destOrd="0" presId="urn:microsoft.com/office/officeart/2005/8/layout/vList4"/>
    <dgm:cxn modelId="{68A13774-051D-400F-A4B8-63667ADB20FC}" type="presParOf" srcId="{1861416D-47F8-4554-B8E0-A9FCAD87B8F7}" destId="{D406BBD0-14E2-4331-9AAB-C5A787BFFB01}" srcOrd="2" destOrd="0" presId="urn:microsoft.com/office/officeart/2005/8/layout/vList4"/>
    <dgm:cxn modelId="{03FAF9B1-8C33-4DEE-9010-A2E7F62256A7}" type="presParOf" srcId="{4CB48E7A-2739-4626-8084-9E0EBF400D2C}" destId="{7DAD8957-2DBA-4FC6-8D0D-538085E0DC66}" srcOrd="1" destOrd="0" presId="urn:microsoft.com/office/officeart/2005/8/layout/vList4"/>
    <dgm:cxn modelId="{6EB3ED45-803C-4180-AC87-016000A18807}" type="presParOf" srcId="{4CB48E7A-2739-4626-8084-9E0EBF400D2C}" destId="{6482A3A2-3D29-4CD8-81C1-B6ED2518E8BC}" srcOrd="2" destOrd="0" presId="urn:microsoft.com/office/officeart/2005/8/layout/vList4"/>
    <dgm:cxn modelId="{2CFAC234-71F3-4162-A103-A14C79D8181B}" type="presParOf" srcId="{6482A3A2-3D29-4CD8-81C1-B6ED2518E8BC}" destId="{C73549C4-17DB-4388-B22F-1E82FC99FCE9}" srcOrd="0" destOrd="0" presId="urn:microsoft.com/office/officeart/2005/8/layout/vList4"/>
    <dgm:cxn modelId="{F3A715BE-6786-4A6E-A9B2-1FD4230F119B}" type="presParOf" srcId="{6482A3A2-3D29-4CD8-81C1-B6ED2518E8BC}" destId="{EB946583-D723-42CB-B606-7C8342C1650E}" srcOrd="1" destOrd="0" presId="urn:microsoft.com/office/officeart/2005/8/layout/vList4"/>
    <dgm:cxn modelId="{F52811F7-1232-4FD9-BAE2-A0709A6D2DB6}" type="presParOf" srcId="{6482A3A2-3D29-4CD8-81C1-B6ED2518E8BC}" destId="{3E12E3A2-CC62-421E-846D-21CEA0A0BE4C}" srcOrd="2" destOrd="0" presId="urn:microsoft.com/office/officeart/2005/8/layout/vList4"/>
    <dgm:cxn modelId="{B3771B0B-7E22-4CFC-A80B-AF05DBCB2792}" type="presParOf" srcId="{4CB48E7A-2739-4626-8084-9E0EBF400D2C}" destId="{F6ECC275-3488-49EA-9CE1-20AD58E98A09}" srcOrd="3" destOrd="0" presId="urn:microsoft.com/office/officeart/2005/8/layout/vList4"/>
    <dgm:cxn modelId="{52FE7BC5-28B1-454C-9C43-25F8EC27C468}" type="presParOf" srcId="{4CB48E7A-2739-4626-8084-9E0EBF400D2C}" destId="{AF992E9F-7A78-4686-A9C3-09196FEC1333}" srcOrd="4" destOrd="0" presId="urn:microsoft.com/office/officeart/2005/8/layout/vList4"/>
    <dgm:cxn modelId="{828713C2-EDD4-4D5A-B4CD-67B1C5C24E6D}" type="presParOf" srcId="{AF992E9F-7A78-4686-A9C3-09196FEC1333}" destId="{D793E1AC-5A8F-4578-B405-903C72E7A508}" srcOrd="0" destOrd="0" presId="urn:microsoft.com/office/officeart/2005/8/layout/vList4"/>
    <dgm:cxn modelId="{26213A39-F3AC-4515-9017-EC005A5EBB19}" type="presParOf" srcId="{AF992E9F-7A78-4686-A9C3-09196FEC1333}" destId="{26A896FB-415E-4BAF-A43D-C820AA286441}" srcOrd="1" destOrd="0" presId="urn:microsoft.com/office/officeart/2005/8/layout/vList4"/>
    <dgm:cxn modelId="{538FB292-32D0-44D8-8111-859D162CC258}" type="presParOf" srcId="{AF992E9F-7A78-4686-A9C3-09196FEC1333}" destId="{D9E67447-00B2-4F52-A1C0-49E98E2A312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26373-13FA-4958-B6EF-04CD3FB4642E}">
      <dsp:nvSpPr>
        <dsp:cNvPr id="0" name=""/>
        <dsp:cNvSpPr/>
      </dsp:nvSpPr>
      <dsp:spPr>
        <a:xfrm>
          <a:off x="0" y="0"/>
          <a:ext cx="8064897" cy="1755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>
              <a:solidFill>
                <a:srgbClr val="0070C0"/>
              </a:solidFill>
              <a:latin typeface="Georgia" panose="02040502050405020303" pitchFamily="18" charset="0"/>
            </a:rPr>
            <a:t>Узнай принципы работы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«Анонимно»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«Круглосуточно»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«Бесплатно»</a:t>
          </a:r>
        </a:p>
      </dsp:txBody>
      <dsp:txXfrm>
        <a:off x="1788498" y="0"/>
        <a:ext cx="6276398" cy="1755195"/>
      </dsp:txXfrm>
    </dsp:sp>
    <dsp:sp modelId="{707B84DE-A624-405A-ACA3-B735139F7ED0}">
      <dsp:nvSpPr>
        <dsp:cNvPr id="0" name=""/>
        <dsp:cNvSpPr/>
      </dsp:nvSpPr>
      <dsp:spPr>
        <a:xfrm>
          <a:off x="175519" y="175519"/>
          <a:ext cx="1612979" cy="14041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3549C4-17DB-4388-B22F-1E82FC99FCE9}">
      <dsp:nvSpPr>
        <dsp:cNvPr id="0" name=""/>
        <dsp:cNvSpPr/>
      </dsp:nvSpPr>
      <dsp:spPr>
        <a:xfrm>
          <a:off x="0" y="1930714"/>
          <a:ext cx="8064897" cy="1755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>
              <a:solidFill>
                <a:srgbClr val="00B050"/>
              </a:solidFill>
              <a:latin typeface="Georgia" panose="02040502050405020303" pitchFamily="18" charset="0"/>
            </a:rPr>
            <a:t> Викторина</a:t>
          </a:r>
          <a:endParaRPr lang="ru-RU" sz="2300" b="1" i="1" kern="1200" dirty="0">
            <a:solidFill>
              <a:srgbClr val="00B050"/>
            </a:solidFill>
            <a:latin typeface="Georgia" panose="0204050205040502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Georgia" panose="02040502050405020303" pitchFamily="18" charset="0"/>
            </a:rPr>
            <a:t>«</a:t>
          </a: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 каком году появился первый телефон доверия…»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«Какой телефон у детского телефона доверия…»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«На телефон доверия обращаются….»</a:t>
          </a:r>
        </a:p>
      </dsp:txBody>
      <dsp:txXfrm>
        <a:off x="1788498" y="1930714"/>
        <a:ext cx="6276398" cy="1755195"/>
      </dsp:txXfrm>
    </dsp:sp>
    <dsp:sp modelId="{EB946583-D723-42CB-B606-7C8342C1650E}">
      <dsp:nvSpPr>
        <dsp:cNvPr id="0" name=""/>
        <dsp:cNvSpPr/>
      </dsp:nvSpPr>
      <dsp:spPr>
        <a:xfrm>
          <a:off x="175519" y="2106234"/>
          <a:ext cx="1612979" cy="14041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93E1AC-5A8F-4578-B405-903C72E7A508}">
      <dsp:nvSpPr>
        <dsp:cNvPr id="0" name=""/>
        <dsp:cNvSpPr/>
      </dsp:nvSpPr>
      <dsp:spPr>
        <a:xfrm>
          <a:off x="0" y="3861429"/>
          <a:ext cx="8064897" cy="1755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>
              <a:solidFill>
                <a:srgbClr val="B71598"/>
              </a:solidFill>
              <a:latin typeface="Georgia" panose="02040502050405020303" pitchFamily="18" charset="0"/>
            </a:rPr>
            <a:t>В каких ситуациях можно позвонить на телефон доверия?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«Мне одиноко и не с кем поговорить….»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 Я знаю смешной анекдот, сейчас я его расскажу….»</a:t>
          </a:r>
        </a:p>
      </dsp:txBody>
      <dsp:txXfrm>
        <a:off x="1788498" y="3861429"/>
        <a:ext cx="6276398" cy="1755195"/>
      </dsp:txXfrm>
    </dsp:sp>
    <dsp:sp modelId="{26A896FB-415E-4BAF-A43D-C820AA286441}">
      <dsp:nvSpPr>
        <dsp:cNvPr id="0" name=""/>
        <dsp:cNvSpPr/>
      </dsp:nvSpPr>
      <dsp:spPr>
        <a:xfrm>
          <a:off x="175519" y="4036948"/>
          <a:ext cx="1612979" cy="14041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804BF-B168-451B-ABC3-5AB0925A5FFF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93152-BD8D-4B3E-A418-6F2507944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7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68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Правильный вариант: НЕВЕРНО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4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Правильный вариант: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8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Правильный вариант: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18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Правильный вариант: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67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НЕВЕРНО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0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</a:t>
            </a:r>
            <a:r>
              <a:rPr lang="ru-RU"/>
              <a:t>: НЕВЕРНО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48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507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25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НЕВЕРНО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7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7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39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НЕВЕРНО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16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Правильно: ВЕРНО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36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027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41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49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7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67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Правильно 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3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3152-BD8D-4B3E-A418-6F2507944D0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39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674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8380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7160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2349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4842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6287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582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018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7109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412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0396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EF2D-5472-44F4-8522-9D4D97837FD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BE4D-F113-416F-BC72-EA8C753E6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7.gif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8.jp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2.wav"/><Relationship Id="rId7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slide" Target="slide1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slide" Target="slide3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3.wav"/><Relationship Id="rId7" Type="http://schemas.openxmlformats.org/officeDocument/2006/relationships/slide" Target="slid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2.wav"/><Relationship Id="rId7" Type="http://schemas.openxmlformats.org/officeDocument/2006/relationships/slide" Target="slide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2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5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73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73416"/>
          </a:xfrm>
          <a:solidFill>
            <a:schemeClr val="lt1">
              <a:alpha val="5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ГОБУСОН</a:t>
            </a:r>
            <a:b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«МУРМАНСКИЙ ЦЕНТР </a:t>
            </a:r>
            <a:b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СОЦИАЛЬНОЙ ПОМОЩИ СЕМЬЕ И ДЕТЯМ» </a:t>
            </a:r>
            <a:b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Отделение помощи женщинам оказавшимся в трудной жизненной ситуации и постинтернатной адаптации со службой детского телефона доверия</a:t>
            </a: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600" dirty="0">
                <a:ln w="9525">
                  <a:solidFill>
                    <a:srgbClr val="4F81BD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Приглашаем тебя принять участие в</a:t>
            </a:r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</a:br>
            <a:r>
              <a:rPr lang="ru-RU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интерактивной игре</a:t>
            </a:r>
            <a:br>
              <a:rPr lang="ru-RU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</a:br>
            <a:r>
              <a:rPr lang="ru-RU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«Телефон доверия – </a:t>
            </a:r>
            <a:br>
              <a:rPr lang="ru-RU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</a:br>
            <a:r>
              <a:rPr lang="ru-RU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твой взрослый друг»</a:t>
            </a:r>
          </a:p>
        </p:txBody>
      </p:sp>
      <p:sp>
        <p:nvSpPr>
          <p:cNvPr id="5" name="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E3EA6E-E311-4FFE-9F42-D3CBB05871C1}"/>
              </a:ext>
            </a:extLst>
          </p:cNvPr>
          <p:cNvSpPr/>
          <p:nvPr/>
        </p:nvSpPr>
        <p:spPr>
          <a:xfrm>
            <a:off x="0" y="0"/>
            <a:ext cx="9144000" cy="738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0188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325" y="188640"/>
            <a:ext cx="8917125" cy="1117379"/>
          </a:xfrm>
          <a:prstGeom prst="rect">
            <a:avLst/>
          </a:prstGeom>
          <a:gradFill>
            <a:gsLst>
              <a:gs pos="446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Какой номер у детского телефона доверия?</a:t>
            </a: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на ответ, чтобы проверить)</a:t>
            </a:r>
          </a:p>
          <a:p>
            <a:endParaRPr lang="be-BY" sz="24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174172" y="2238950"/>
            <a:ext cx="4624720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8-800-2000-122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154121" y="3240238"/>
            <a:ext cx="4625663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 8-8000-200- 112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174172" y="4241526"/>
            <a:ext cx="4605612" cy="4572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8-800-2002-122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652120" y="1860636"/>
            <a:ext cx="2520000" cy="1080000"/>
            <a:chOff x="2064" y="799"/>
            <a:chExt cx="1951" cy="680"/>
          </a:xfrm>
          <a:solidFill>
            <a:schemeClr val="accent2"/>
          </a:solidFill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064" y="799"/>
              <a:ext cx="1951" cy="68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УМНИЦА!</a:t>
              </a:r>
            </a:p>
          </p:txBody>
        </p:sp>
        <p:pic>
          <p:nvPicPr>
            <p:cNvPr id="22" name="Picture 2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17" y="824"/>
              <a:ext cx="669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Стрелка вправо 22">
            <a:hlinkClick r:id="rId7" action="ppaction://hlinksldjump"/>
          </p:cNvPr>
          <p:cNvSpPr/>
          <p:nvPr/>
        </p:nvSpPr>
        <p:spPr>
          <a:xfrm>
            <a:off x="7834595" y="6004222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F662D06-CD3C-4528-882B-7CD675F84FEE}"/>
              </a:ext>
            </a:extLst>
          </p:cNvPr>
          <p:cNvGrpSpPr/>
          <p:nvPr/>
        </p:nvGrpSpPr>
        <p:grpSpPr>
          <a:xfrm>
            <a:off x="5652120" y="3842791"/>
            <a:ext cx="2520001" cy="1259276"/>
            <a:chOff x="3637892" y="1590091"/>
            <a:chExt cx="2520001" cy="1259276"/>
          </a:xfrm>
        </p:grpSpPr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xmlns="" id="{C7AB9BDD-760A-40BA-A5AC-6FAE1BE20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51606138-FB5B-46D7-9F7C-43D99F2F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51299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67543" y="256104"/>
            <a:ext cx="8229600" cy="5909200"/>
          </a:xfrm>
          <a:prstGeom prst="rect">
            <a:avLst/>
          </a:prstGeom>
          <a:gradFill>
            <a:gsLst>
              <a:gs pos="19600">
                <a:srgbClr val="D2E0F2">
                  <a:alpha val="57000"/>
                </a:srgbClr>
              </a:gs>
              <a:gs pos="0">
                <a:schemeClr val="tx2">
                  <a:lumMod val="20000"/>
                  <a:lumOff val="80000"/>
                  <a:alpha val="55000"/>
                </a:schemeClr>
              </a:gs>
              <a:gs pos="61482">
                <a:srgbClr val="E0E9F7"/>
              </a:gs>
              <a:gs pos="85830">
                <a:srgbClr val="E3ECFC">
                  <a:alpha val="62000"/>
                </a:srgbClr>
              </a:gs>
              <a:gs pos="35000">
                <a:schemeClr val="accent1">
                  <a:lumMod val="20000"/>
                  <a:lumOff val="80000"/>
                  <a:alpha val="77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</a:t>
            </a: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ПОЗДРАВЛЯЕМ!</a:t>
            </a:r>
          </a:p>
          <a:p>
            <a:endParaRPr lang="ru-RU" sz="2800" b="1" dirty="0">
              <a:ln w="127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2800" b="1" dirty="0">
              <a:ln w="127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</a:t>
            </a:r>
            <a:endParaRPr lang="ru-RU" sz="2800" b="1" dirty="0">
              <a:ln w="127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успешно завершена!</a:t>
            </a: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</a:t>
            </a:r>
          </a:p>
          <a:p>
            <a:r>
              <a:rPr lang="ru-RU" sz="2000" b="1" i="1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Продолжение следует…</a:t>
            </a:r>
          </a:p>
          <a:p>
            <a:endParaRPr lang="ru-RU" sz="2800" b="1" i="1" dirty="0">
              <a:ln w="127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88640"/>
            <a:ext cx="1902356" cy="252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>
            <a:hlinkClick r:id="rId6" action="ppaction://hlinksldjump"/>
          </p:cNvPr>
          <p:cNvSpPr/>
          <p:nvPr/>
        </p:nvSpPr>
        <p:spPr>
          <a:xfrm>
            <a:off x="7740353" y="611631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7936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zochnyj_zvuk_dlya_nachala_skazki_-_skazo4nii_z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«Ситуации в которых можно обратиться на детский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9504966" y="1067821"/>
            <a:ext cx="3151090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-3492896" y="6354401"/>
            <a:ext cx="3328612" cy="2205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213"/>
          <a:stretch/>
        </p:blipFill>
        <p:spPr>
          <a:xfrm>
            <a:off x="2756462" y="3137377"/>
            <a:ext cx="3384376" cy="2242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890"/>
          <a:stretch/>
        </p:blipFill>
        <p:spPr>
          <a:xfrm>
            <a:off x="9338904" y="6165304"/>
            <a:ext cx="3483214" cy="220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2"/>
          <a:stretch/>
        </p:blipFill>
        <p:spPr>
          <a:xfrm>
            <a:off x="-3028857" y="1067821"/>
            <a:ext cx="3028753" cy="1872208"/>
          </a:xfrm>
          <a:prstGeom prst="rect">
            <a:avLst/>
          </a:prstGeom>
        </p:spPr>
      </p:pic>
      <p:sp>
        <p:nvSpPr>
          <p:cNvPr id="9" name="Стрелка вправо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01A5F38C-3EF3-4772-979F-A32ECA7983CB}"/>
              </a:ext>
            </a:extLst>
          </p:cNvPr>
          <p:cNvSpPr/>
          <p:nvPr/>
        </p:nvSpPr>
        <p:spPr>
          <a:xfrm>
            <a:off x="4103948" y="6049304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9434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35469 0.136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42812 0.120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43612 -0.275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49 0.27292 L 0.39271 -0.261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19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53007" y="2492884"/>
            <a:ext cx="2349388" cy="1058998"/>
            <a:chOff x="3493" y="1174"/>
            <a:chExt cx="1859" cy="861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493" y="1219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517" y="1174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7956376" y="594928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34" b="54587"/>
          <a:stretch/>
        </p:blipFill>
        <p:spPr>
          <a:xfrm>
            <a:off x="2305364" y="3151968"/>
            <a:ext cx="4244439" cy="25790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99402" y="5838706"/>
            <a:ext cx="6552727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Я знаю очень  смешной анекдот! Сейчас я его расскажу  </a:t>
            </a:r>
            <a:r>
              <a:rPr lang="ru-RU" sz="2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01B5E9D-B72F-45BA-84BB-5FCA321A9136}"/>
              </a:ext>
            </a:extLst>
          </p:cNvPr>
          <p:cNvGrpSpPr/>
          <p:nvPr/>
        </p:nvGrpSpPr>
        <p:grpSpPr>
          <a:xfrm>
            <a:off x="6380097" y="2385952"/>
            <a:ext cx="2520001" cy="1238396"/>
            <a:chOff x="6303396" y="2204171"/>
            <a:chExt cx="2520001" cy="1238396"/>
          </a:xfrm>
        </p:grpSpPr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xmlns="" id="{11DF2BF3-A86C-456B-A7F1-06F3D5824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396" y="23625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182B135B-B858-4AA3-A68D-39F29B34C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137" y="220417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90140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764621" y="2782590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7956376" y="594928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54201" y="5920158"/>
            <a:ext cx="479346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Мама не отпускает меня гулять</a:t>
            </a:r>
            <a:endParaRPr lang="ru-RU" sz="2800" b="1" cap="none" spc="100" dirty="0">
              <a:ln w="18000">
                <a:noFill/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4" b="58400"/>
          <a:stretch/>
        </p:blipFill>
        <p:spPr>
          <a:xfrm>
            <a:off x="1954201" y="3002655"/>
            <a:ext cx="4787022" cy="2852936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5F0DFDAB-C0F7-473E-B41D-6790742C8126}"/>
              </a:ext>
            </a:extLst>
          </p:cNvPr>
          <p:cNvGrpSpPr/>
          <p:nvPr/>
        </p:nvGrpSpPr>
        <p:grpSpPr>
          <a:xfrm>
            <a:off x="12822" y="2615568"/>
            <a:ext cx="2520001" cy="1259276"/>
            <a:chOff x="3637892" y="1590091"/>
            <a:chExt cx="2520001" cy="1259276"/>
          </a:xfrm>
        </p:grpSpPr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xmlns="" id="{DF39F2AA-ECA1-4EF8-8340-68998B35C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0300BE4-24A3-42D4-A3D2-5EC14B71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232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16587" y="2612013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252536" y="2542589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Стрелка вправо 11">
            <a:hlinkClick r:id="rId9" action="ppaction://hlinksldjump"/>
          </p:cNvPr>
          <p:cNvSpPr/>
          <p:nvPr/>
        </p:nvSpPr>
        <p:spPr>
          <a:xfrm>
            <a:off x="7956376" y="594928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54201" y="5920158"/>
            <a:ext cx="479346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Я очень волнуюсь перед контрольной</a:t>
            </a:r>
            <a:endParaRPr lang="ru-RU" sz="2800" b="1" cap="none" spc="100" dirty="0">
              <a:ln w="18000">
                <a:noFill/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" b="52100"/>
          <a:stretch/>
        </p:blipFill>
        <p:spPr>
          <a:xfrm>
            <a:off x="2146044" y="2885532"/>
            <a:ext cx="4409780" cy="29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532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16587" y="2612013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252536" y="2542589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Стрелка вправо 11">
            <a:hlinkClick r:id="rId9" action="ppaction://hlinksldjump"/>
          </p:cNvPr>
          <p:cNvSpPr/>
          <p:nvPr/>
        </p:nvSpPr>
        <p:spPr>
          <a:xfrm>
            <a:off x="8122514" y="4653136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625" y="5957564"/>
            <a:ext cx="8820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Одноклассники обзывают меня из-за того, что у меня рыжие волосы. Мне очень обидно…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1889059" y="2655526"/>
            <a:ext cx="4848301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1168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8122514" y="4653136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007" y="6150114"/>
            <a:ext cx="882047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Папа не хочет покупать мне новый телефон, я сейчас дам папе трубку, уговорите его купить мне новый телефон!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2051615" y="2612013"/>
            <a:ext cx="4848301" cy="3501008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16587" y="2612013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252536" y="2542589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939472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800310" y="5415576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007" y="6150114"/>
            <a:ext cx="882047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Как Вас зовут? Я хочу пригласить Вас в кино…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>
          <a:xfrm>
            <a:off x="2051615" y="2782614"/>
            <a:ext cx="4848301" cy="3284984"/>
          </a:xfrm>
          <a:prstGeom prst="rect">
            <a:avLst/>
          </a:prstGeom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480675" y="2615551"/>
            <a:ext cx="2562195" cy="1202323"/>
            <a:chOff x="9537" y="412"/>
            <a:chExt cx="2365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9744" y="428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9537" y="412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75735" y="2651018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39505307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729634" y="5291195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430" y="5989566"/>
            <a:ext cx="8820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Моя подруга рассказывает своим друзьям мои секреты….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1907704" y="2671349"/>
            <a:ext cx="4848301" cy="2924944"/>
          </a:xfrm>
          <a:prstGeom prst="rect">
            <a:avLst/>
          </a:prstGeom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64254" y="2589446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16587" y="2612013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34634270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84560202"/>
              </p:ext>
            </p:extLst>
          </p:nvPr>
        </p:nvGraphicFramePr>
        <p:xfrm>
          <a:off x="683567" y="908720"/>
          <a:ext cx="8064897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8129" y="116632"/>
            <a:ext cx="4435830" cy="523220"/>
          </a:xfrm>
          <a:prstGeom prst="rect">
            <a:avLst/>
          </a:prstGeom>
          <a:gradFill>
            <a:gsLst>
              <a:gs pos="539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СОДЕРЖАНИЕ 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6" y="1034923"/>
            <a:ext cx="1656184" cy="1440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6" y="2907997"/>
            <a:ext cx="1656184" cy="1705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7" y="4797152"/>
            <a:ext cx="1722343" cy="1656184"/>
          </a:xfrm>
          <a:prstGeom prst="rect">
            <a:avLst/>
          </a:prstGeom>
        </p:spPr>
      </p:pic>
      <p:sp>
        <p:nvSpPr>
          <p:cNvPr id="5" name="Узнай принципы работы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21A137-192A-47EE-BD74-E82FD29679A6}"/>
              </a:ext>
            </a:extLst>
          </p:cNvPr>
          <p:cNvSpPr/>
          <p:nvPr/>
        </p:nvSpPr>
        <p:spPr>
          <a:xfrm>
            <a:off x="683567" y="908720"/>
            <a:ext cx="8064897" cy="181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икторина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7E35375-0845-428B-951C-9ACE6FB95443}"/>
              </a:ext>
            </a:extLst>
          </p:cNvPr>
          <p:cNvSpPr/>
          <p:nvPr/>
        </p:nvSpPr>
        <p:spPr>
          <a:xfrm>
            <a:off x="683567" y="2889797"/>
            <a:ext cx="8064897" cy="181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итуации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61BBED4-1226-47EE-B08B-B31A79AF5CCF}"/>
              </a:ext>
            </a:extLst>
          </p:cNvPr>
          <p:cNvSpPr/>
          <p:nvPr/>
        </p:nvSpPr>
        <p:spPr>
          <a:xfrm>
            <a:off x="683566" y="4797152"/>
            <a:ext cx="8064897" cy="181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4982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963993" y="5353778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007" y="5995488"/>
            <a:ext cx="8820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Моей младшей сестре 2 года. Мне кажется, мама любит ее больше, чем меня….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0"/>
          <a:stretch/>
        </p:blipFill>
        <p:spPr>
          <a:xfrm>
            <a:off x="2116967" y="2792185"/>
            <a:ext cx="4848301" cy="3068960"/>
          </a:xfrm>
          <a:prstGeom prst="rect">
            <a:avLst/>
          </a:prstGeom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64254" y="2589446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16587" y="2612013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91750966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889650" y="5353778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007" y="5995488"/>
            <a:ext cx="8820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У меня болит живот, какое лекарство мне принять?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2051615" y="2657522"/>
            <a:ext cx="4848301" cy="3212976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53007" y="2564248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462839" y="2593865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56628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950824" y="4978431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9063" y="5609518"/>
            <a:ext cx="882047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Мои родители сильно поссорились, возможно они больше не будут жить вместе. Как я могу их помирить?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00"/>
          <a:stretch/>
        </p:blipFill>
        <p:spPr>
          <a:xfrm>
            <a:off x="2392218" y="2601613"/>
            <a:ext cx="4669100" cy="3024873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642168" y="2567796"/>
            <a:ext cx="2483350" cy="1058999"/>
            <a:chOff x="3728" y="100"/>
            <a:chExt cx="1965" cy="861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834" y="137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28" y="100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76146" y="2523617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97866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902746" y="530195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529" y="6001549"/>
            <a:ext cx="8820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Я на уроке, помогите мне решить задачу по математике!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2051615" y="2626032"/>
            <a:ext cx="4848301" cy="3212976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-18752" y="2523617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462839" y="2593865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4460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007" y="1668596"/>
            <a:ext cx="302433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Неверно</a:t>
            </a:r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5902" y="1668596"/>
            <a:ext cx="29941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Верно</a:t>
            </a:r>
            <a:r>
              <a:rPr lang="ru-RU" sz="48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927395" y="5488712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0966" y="198501"/>
            <a:ext cx="8229600" cy="1248578"/>
          </a:xfrm>
          <a:prstGeom prst="rect">
            <a:avLst/>
          </a:prstGeom>
          <a:gradFill>
            <a:gsLst>
              <a:gs pos="40525">
                <a:schemeClr val="accent1">
                  <a:lumMod val="20000"/>
                  <a:lumOff val="80000"/>
                  <a:alpha val="69000"/>
                </a:schemeClr>
              </a:gs>
              <a:gs pos="0">
                <a:schemeClr val="accent1">
                  <a:lumMod val="20000"/>
                  <a:lumOff val="80000"/>
                  <a:alpha val="93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«Ситуации в которых можно обратиться на телефон доверия»</a:t>
            </a:r>
          </a:p>
          <a:p>
            <a:pPr lvl="0">
              <a:spcBef>
                <a:spcPts val="0"/>
              </a:spcBef>
            </a:pPr>
            <a:endParaRPr lang="ru-RU" sz="12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«Неверно или «Верно», чтобы проверить)</a:t>
            </a:r>
          </a:p>
          <a:p>
            <a:endParaRPr lang="ru-RU" sz="18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  <a:p>
            <a:endParaRPr lang="be-BY" sz="2000" b="1" cap="all" dirty="0">
              <a:ln w="9000" cmpd="sng">
                <a:noFill/>
                <a:prstDash val="solid"/>
              </a:ln>
              <a:solidFill>
                <a:srgbClr val="FF0000">
                  <a:alpha val="93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1000" endPos="11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007" y="6186066"/>
            <a:ext cx="882047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100" dirty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eorgia" panose="02040502050405020303" pitchFamily="18" charset="0"/>
              </a:rPr>
              <a:t>Родители меня не понимают….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" t="-53950" r="497" b="55649"/>
          <a:stretch/>
        </p:blipFill>
        <p:spPr>
          <a:xfrm>
            <a:off x="1972127" y="-871091"/>
            <a:ext cx="4848301" cy="6741368"/>
          </a:xfrm>
          <a:prstGeom prst="rect">
            <a:avLst/>
          </a:prstGeom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-10635" y="2542581"/>
            <a:ext cx="2595779" cy="1202323"/>
            <a:chOff x="3322" y="341"/>
            <a:chExt cx="2396" cy="117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560" y="391"/>
              <a:ext cx="2158" cy="103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7030A0"/>
                  </a:solidFill>
                </a:rPr>
                <a:t>ПОДУМАЙ!</a:t>
              </a: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22" y="341"/>
              <a:ext cx="1376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53486" y="2637828"/>
            <a:ext cx="2383510" cy="1104507"/>
            <a:chOff x="3701" y="170"/>
            <a:chExt cx="1886" cy="898"/>
          </a:xfrm>
          <a:solidFill>
            <a:schemeClr val="accent2"/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3728" y="170"/>
              <a:ext cx="1859" cy="8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МОЛОДЕЦ!</a:t>
              </a:r>
            </a:p>
          </p:txBody>
        </p:sp>
        <p:pic>
          <p:nvPicPr>
            <p:cNvPr id="8" name="Picture 1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01" y="207"/>
              <a:ext cx="851" cy="8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1384770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246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46323" y="220263"/>
            <a:ext cx="8229600" cy="6125224"/>
          </a:xfrm>
          <a:prstGeom prst="rect">
            <a:avLst/>
          </a:prstGeom>
          <a:gradFill>
            <a:gsLst>
              <a:gs pos="19600">
                <a:srgbClr val="D2E0F2">
                  <a:alpha val="57000"/>
                </a:srgbClr>
              </a:gs>
              <a:gs pos="0">
                <a:schemeClr val="tx2">
                  <a:lumMod val="20000"/>
                  <a:lumOff val="80000"/>
                  <a:alpha val="55000"/>
                </a:schemeClr>
              </a:gs>
              <a:gs pos="61482">
                <a:srgbClr val="E0E9F7"/>
              </a:gs>
              <a:gs pos="85830">
                <a:srgbClr val="E3ECFC">
                  <a:alpha val="62000"/>
                </a:srgbClr>
              </a:gs>
              <a:gs pos="35000">
                <a:schemeClr val="accent1">
                  <a:lumMod val="20000"/>
                  <a:lumOff val="80000"/>
                  <a:alpha val="77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</a:t>
            </a:r>
          </a:p>
          <a:p>
            <a:endParaRPr lang="ru-RU" sz="28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</a:rPr>
              <a:t>ПОЗДРАВЛЯЕМ!</a:t>
            </a:r>
            <a:endParaRPr lang="ru-RU" sz="2800" b="1" dirty="0">
              <a:ln w="12700">
                <a:noFill/>
                <a:prstDash val="solid"/>
              </a:ln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              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             </a:t>
            </a:r>
          </a:p>
          <a:p>
            <a:pPr lvl="0">
              <a:spcBef>
                <a:spcPts val="0"/>
              </a:spcBef>
            </a:pPr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Игра </a:t>
            </a:r>
          </a:p>
          <a:p>
            <a:pPr lvl="0">
              <a:spcBef>
                <a:spcPts val="0"/>
              </a:spcBef>
            </a:pPr>
            <a:r>
              <a:rPr lang="ru-RU" sz="28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успешно завершена!</a:t>
            </a:r>
          </a:p>
          <a:p>
            <a:endParaRPr lang="be-BY" sz="2800" b="1" dirty="0">
              <a:ln w="12700">
                <a:noFill/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e-BY" sz="2800" b="1" dirty="0">
              <a:ln w="12700">
                <a:noFill/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e-BY" sz="2800" b="1" dirty="0">
              <a:ln w="12700">
                <a:noFill/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e-BY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СПАСИБО ЗА ВНИМАНИЕ!</a:t>
            </a:r>
          </a:p>
          <a:p>
            <a:endParaRPr lang="be-BY" sz="2800" b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be-BY" sz="2400" b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be-BY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ГОБУСОН «Мурманский ЦСПСиД»</a:t>
            </a:r>
          </a:p>
          <a:p>
            <a:r>
              <a:rPr lang="be-BY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2о18 г.</a:t>
            </a:r>
            <a:endParaRPr lang="ru-RU" sz="2000" b="1" dirty="0">
              <a:ln w="12700">
                <a:noFill/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20263"/>
            <a:ext cx="1800200" cy="238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21643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azochnyj_zvuk_dlya_nachala_skazki_-_skazo4nii_z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43" y="116632"/>
            <a:ext cx="8640960" cy="2062103"/>
          </a:xfrm>
          <a:prstGeom prst="rect">
            <a:avLst/>
          </a:prstGeom>
          <a:gradFill>
            <a:gsLst>
              <a:gs pos="7630">
                <a:schemeClr val="tx2">
                  <a:lumMod val="31000"/>
                  <a:lumOff val="69000"/>
                  <a:alpha val="70000"/>
                </a:schemeClr>
              </a:gs>
              <a:gs pos="70000">
                <a:schemeClr val="accent1">
                  <a:lumMod val="20000"/>
                  <a:lumOff val="80000"/>
                  <a:alpha val="65000"/>
                </a:schemeClr>
              </a:gs>
              <a:gs pos="0">
                <a:schemeClr val="tx2">
                  <a:lumMod val="40000"/>
                  <a:lumOff val="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Принципы работы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Детского Телефона 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Доверия</a:t>
            </a:r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7695447" y="5936506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5847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azochnyj_zvuk_dlya_nachala_skazki_-_skazo4nii_z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40">
              <a:srgbClr val="FEFFFF"/>
            </a:gs>
            <a:gs pos="2400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98743" y="216389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5" name="Стрелка вправо 24">
            <a:hlinkClick r:id="rId5" action="ppaction://hlinksldjump"/>
          </p:cNvPr>
          <p:cNvSpPr/>
          <p:nvPr/>
        </p:nvSpPr>
        <p:spPr>
          <a:xfrm>
            <a:off x="8028384" y="6076230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76672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2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>
          <a:xfrm>
            <a:off x="237623" y="264691"/>
            <a:ext cx="8618471" cy="1021507"/>
          </a:xfrm>
          <a:prstGeom prst="rect">
            <a:avLst/>
          </a:prstGeom>
          <a:gradFill>
            <a:gsLst>
              <a:gs pos="459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</a:rPr>
              <a:t> «Викторина»</a:t>
            </a:r>
          </a:p>
          <a:p>
            <a:r>
              <a:rPr lang="ru-RU" sz="1800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Georgia" panose="02040502050405020303" pitchFamily="18" charset="0"/>
              </a:rPr>
              <a:t>В каком году появился первый телефон доверия?</a:t>
            </a:r>
          </a:p>
          <a:p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(нажми на ответ, чтобы проверить)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827" y="1690090"/>
            <a:ext cx="3063759" cy="954107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1964 г.</a:t>
            </a:r>
          </a:p>
          <a:p>
            <a:pPr algn="ctr"/>
            <a:endParaRPr lang="ru-RU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103" y="2941153"/>
            <a:ext cx="3001963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ru-RU" sz="2800" b="1" cap="none" spc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 г.</a:t>
            </a:r>
          </a:p>
          <a:p>
            <a:pPr algn="ctr"/>
            <a:endParaRPr lang="ru-RU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724" y="4253789"/>
            <a:ext cx="3001963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1906 г.</a:t>
            </a:r>
          </a:p>
          <a:p>
            <a:pPr algn="ctr"/>
            <a:endParaRPr lang="ru-RU" sz="2800" b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EBDF52A-3A1E-41E6-B11A-A5DED59865BD}"/>
              </a:ext>
            </a:extLst>
          </p:cNvPr>
          <p:cNvGrpSpPr/>
          <p:nvPr/>
        </p:nvGrpSpPr>
        <p:grpSpPr>
          <a:xfrm>
            <a:off x="3653722" y="3544214"/>
            <a:ext cx="2520000" cy="1080000"/>
            <a:chOff x="3672203" y="4389184"/>
            <a:chExt cx="2520000" cy="1080000"/>
          </a:xfrm>
        </p:grpSpPr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672203" y="4389184"/>
              <a:ext cx="2520000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ЭТО - ПЯТЬ!</a:t>
              </a: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9994" y="4389184"/>
              <a:ext cx="963567" cy="1056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695447" y="5936506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88925BEF-81E7-4BD2-AB3C-6FE59C1BC6A9}"/>
              </a:ext>
            </a:extLst>
          </p:cNvPr>
          <p:cNvGrpSpPr/>
          <p:nvPr/>
        </p:nvGrpSpPr>
        <p:grpSpPr>
          <a:xfrm>
            <a:off x="3637892" y="1590091"/>
            <a:ext cx="2520001" cy="1259276"/>
            <a:chOff x="3637892" y="1590091"/>
            <a:chExt cx="2520001" cy="1259276"/>
          </a:xfrm>
        </p:grpSpPr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E837630D-87A5-498A-9EE1-20CA1786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35117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325" y="159612"/>
            <a:ext cx="8917125" cy="1456890"/>
          </a:xfrm>
          <a:prstGeom prst="rect">
            <a:avLst/>
          </a:prstGeom>
          <a:gradFill>
            <a:gsLst>
              <a:gs pos="446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В каком месяце отмечается день детского телефона доверия?</a:t>
            </a:r>
            <a:b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на ответ, чтобы проверить)</a:t>
            </a:r>
          </a:p>
          <a:p>
            <a:endParaRPr lang="be-BY" sz="24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229081" y="2105125"/>
            <a:ext cx="4990992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Май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229081" y="3293241"/>
            <a:ext cx="5140911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 Сентябрь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251520" y="4725144"/>
            <a:ext cx="5144747" cy="4572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Июнь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782647" y="2389658"/>
            <a:ext cx="2520000" cy="1080000"/>
            <a:chOff x="2064" y="799"/>
            <a:chExt cx="1951" cy="680"/>
          </a:xfrm>
          <a:solidFill>
            <a:schemeClr val="accent2"/>
          </a:solidFill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064" y="799"/>
              <a:ext cx="1951" cy="68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УМНИЦА!</a:t>
              </a:r>
            </a:p>
          </p:txBody>
        </p:sp>
        <p:pic>
          <p:nvPicPr>
            <p:cNvPr id="22" name="Picture 2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17" y="824"/>
              <a:ext cx="669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Стрелка вправо 22">
            <a:hlinkClick r:id="rId7" action="ppaction://hlinksldjump"/>
          </p:cNvPr>
          <p:cNvSpPr/>
          <p:nvPr/>
        </p:nvSpPr>
        <p:spPr>
          <a:xfrm>
            <a:off x="7834595" y="6004222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76E2908-645A-42E8-9C30-634C44D84D6A}"/>
              </a:ext>
            </a:extLst>
          </p:cNvPr>
          <p:cNvGrpSpPr/>
          <p:nvPr/>
        </p:nvGrpSpPr>
        <p:grpSpPr>
          <a:xfrm>
            <a:off x="5800728" y="4324106"/>
            <a:ext cx="2520001" cy="1259276"/>
            <a:chOff x="3637892" y="1590091"/>
            <a:chExt cx="2520001" cy="1259276"/>
          </a:xfrm>
        </p:grpSpPr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xmlns="" id="{C0BE8896-FACC-4C80-9715-6C009D097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5E3096ED-9DD2-4080-80A1-00EB3D6CC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7251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325" y="188640"/>
            <a:ext cx="8917125" cy="1542217"/>
          </a:xfrm>
          <a:prstGeom prst="rect">
            <a:avLst/>
          </a:prstGeom>
          <a:gradFill>
            <a:gsLst>
              <a:gs pos="446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Какие принципы работы Детского телефона доверия?</a:t>
            </a: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на ответ, чтобы проверить)</a:t>
            </a:r>
          </a:p>
          <a:p>
            <a:endParaRPr lang="be-BY" sz="24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229081" y="2105125"/>
            <a:ext cx="4990992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Бесплатно, круглосуточно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154121" y="3240238"/>
            <a:ext cx="5140911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 Анонимно, платно, с 9 до 21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148618" y="4383352"/>
            <a:ext cx="6074062" cy="623475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Анонимно, круглосуточно, бесплатно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6371255" y="2127871"/>
            <a:ext cx="2520000" cy="1080000"/>
            <a:chOff x="2064" y="799"/>
            <a:chExt cx="1951" cy="680"/>
          </a:xfrm>
          <a:solidFill>
            <a:schemeClr val="accent2"/>
          </a:solidFill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064" y="799"/>
              <a:ext cx="1951" cy="68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УМНИЦА!</a:t>
              </a:r>
            </a:p>
          </p:txBody>
        </p:sp>
        <p:pic>
          <p:nvPicPr>
            <p:cNvPr id="22" name="Picture 2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17" y="824"/>
              <a:ext cx="669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Стрелка вправо 22">
            <a:hlinkClick r:id="rId7" action="ppaction://hlinksldjump"/>
          </p:cNvPr>
          <p:cNvSpPr/>
          <p:nvPr/>
        </p:nvSpPr>
        <p:spPr>
          <a:xfrm>
            <a:off x="7834595" y="6004222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64BBC9D-6C10-4001-88CE-C421760C4EE1}"/>
              </a:ext>
            </a:extLst>
          </p:cNvPr>
          <p:cNvGrpSpPr/>
          <p:nvPr/>
        </p:nvGrpSpPr>
        <p:grpSpPr>
          <a:xfrm>
            <a:off x="6345205" y="3697438"/>
            <a:ext cx="2572099" cy="1221253"/>
            <a:chOff x="4016212" y="2456974"/>
            <a:chExt cx="2572099" cy="1221253"/>
          </a:xfrm>
        </p:grpSpPr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xmlns="" id="{E9D2E292-1B2D-4A63-9CDE-A29F3D4F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310" y="259822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0DF47B3-EC04-47B7-BFEF-2D24652B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212" y="2456974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22205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325" y="188640"/>
            <a:ext cx="8917125" cy="1117379"/>
          </a:xfrm>
          <a:prstGeom prst="rect">
            <a:avLst/>
          </a:prstGeom>
          <a:gradFill>
            <a:gsLst>
              <a:gs pos="446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Кто может обратиться на детский телефон доверия?</a:t>
            </a: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на ответ, чтобы проверить)</a:t>
            </a:r>
          </a:p>
          <a:p>
            <a:endParaRPr lang="be-BY" sz="24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229081" y="2105125"/>
            <a:ext cx="5140910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Учителя и родители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229081" y="3227118"/>
            <a:ext cx="5140911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 Только дети и подростки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204695" y="4241526"/>
            <a:ext cx="5144747" cy="4572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Родители и родственники детей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780891" y="2562325"/>
            <a:ext cx="2520000" cy="1080000"/>
            <a:chOff x="2061" y="-577"/>
            <a:chExt cx="1951" cy="680"/>
          </a:xfrm>
          <a:solidFill>
            <a:schemeClr val="accent2"/>
          </a:solidFill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061" y="-577"/>
              <a:ext cx="1951" cy="68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УМНИЦА!</a:t>
              </a:r>
            </a:p>
          </p:txBody>
        </p:sp>
        <p:pic>
          <p:nvPicPr>
            <p:cNvPr id="22" name="Picture 2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2" y="-566"/>
              <a:ext cx="669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Стрелка вправо 22">
            <a:hlinkClick r:id="rId7" action="ppaction://hlinksldjump"/>
          </p:cNvPr>
          <p:cNvSpPr/>
          <p:nvPr/>
        </p:nvSpPr>
        <p:spPr>
          <a:xfrm>
            <a:off x="7956376" y="6150907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204695" y="5401478"/>
            <a:ext cx="5144747" cy="4572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Дети, подростки и родители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0204708B-EF0E-4CAD-93A8-BD52B2016D39}"/>
              </a:ext>
            </a:extLst>
          </p:cNvPr>
          <p:cNvGrpSpPr/>
          <p:nvPr/>
        </p:nvGrpSpPr>
        <p:grpSpPr>
          <a:xfrm>
            <a:off x="5798755" y="4005064"/>
            <a:ext cx="2520001" cy="1259276"/>
            <a:chOff x="3637892" y="1590091"/>
            <a:chExt cx="2520001" cy="1259276"/>
          </a:xfrm>
        </p:grpSpPr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xmlns="" id="{DAB7C5DD-59A7-44A5-B66E-8F1AD6418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5F430B41-7D23-4248-B1B8-55C2E0A91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94554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325" y="188640"/>
            <a:ext cx="8917125" cy="1117379"/>
          </a:xfrm>
          <a:prstGeom prst="rect">
            <a:avLst/>
          </a:prstGeom>
          <a:gradFill>
            <a:gsLst>
              <a:gs pos="4462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i="1" dirty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rPr>
              <a:t> «Викторина»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В каком случае обращаются на телефон доверия?</a:t>
            </a:r>
          </a:p>
          <a:p>
            <a:pPr lvl="0">
              <a:spcBef>
                <a:spcPts val="0"/>
              </a:spcBef>
            </a:pPr>
            <a:r>
              <a:rPr lang="ru-RU" sz="20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(нажми на ответ, чтобы проверить)</a:t>
            </a:r>
          </a:p>
          <a:p>
            <a:endParaRPr lang="be-BY" sz="24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155064" y="2242077"/>
            <a:ext cx="5345240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Когда нужна помощь психолога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154121" y="3240238"/>
            <a:ext cx="5346183" cy="4572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 Когда случился пожар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154121" y="4236054"/>
            <a:ext cx="5295609" cy="4572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Когда не можешь сделать уроки</a:t>
            </a:r>
            <a:endParaRPr lang="be-BY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6016500" y="2001574"/>
            <a:ext cx="2520000" cy="1080000"/>
            <a:chOff x="2064" y="799"/>
            <a:chExt cx="1951" cy="680"/>
          </a:xfrm>
          <a:solidFill>
            <a:schemeClr val="accent2"/>
          </a:solidFill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064" y="799"/>
              <a:ext cx="1951" cy="68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b="1" dirty="0">
                  <a:solidFill>
                    <a:srgbClr val="FF0000"/>
                  </a:solidFill>
                </a:rPr>
                <a:t>УМНИЦА!</a:t>
              </a:r>
            </a:p>
          </p:txBody>
        </p:sp>
        <p:pic>
          <p:nvPicPr>
            <p:cNvPr id="22" name="Picture 2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17" y="824"/>
              <a:ext cx="669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Стрелка вправо 22">
            <a:hlinkClick r:id="rId7" action="ppaction://hlinksldjump"/>
          </p:cNvPr>
          <p:cNvSpPr/>
          <p:nvPr/>
        </p:nvSpPr>
        <p:spPr>
          <a:xfrm>
            <a:off x="7834595" y="6004222"/>
            <a:ext cx="936104" cy="610195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FFEF57F-2BCE-4A30-9200-44668473A8C3}"/>
              </a:ext>
            </a:extLst>
          </p:cNvPr>
          <p:cNvGrpSpPr/>
          <p:nvPr/>
        </p:nvGrpSpPr>
        <p:grpSpPr>
          <a:xfrm>
            <a:off x="6016499" y="3742854"/>
            <a:ext cx="2520001" cy="1259276"/>
            <a:chOff x="3637892" y="1590091"/>
            <a:chExt cx="2520001" cy="1259276"/>
          </a:xfrm>
        </p:grpSpPr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xmlns="" id="{639A3245-ED48-46CB-A174-BADC240E8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892" y="1769367"/>
              <a:ext cx="2520001" cy="10800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 </a:t>
              </a:r>
              <a:r>
                <a:rPr lang="ru-RU" b="1" dirty="0">
                  <a:solidFill>
                    <a:srgbClr val="7030A0"/>
                  </a:solidFill>
                </a:rPr>
                <a:t>ОШИБОЧКА!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DB40322C-F354-4D51-BAF8-28A4C8396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54" y="1590091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56940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_iPleer_f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5325</TotalTime>
  <Words>916</Words>
  <Application>Microsoft Office PowerPoint</Application>
  <PresentationFormat>Экран (4:3)</PresentationFormat>
  <Paragraphs>225</Paragraphs>
  <Slides>25</Slides>
  <Notes>22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Georgia</vt:lpstr>
      <vt:lpstr>Tahoma</vt:lpstr>
      <vt:lpstr>Times New Roman</vt:lpstr>
      <vt:lpstr>Verdana</vt:lpstr>
      <vt:lpstr>Тема Office</vt:lpstr>
      <vt:lpstr>ГОБУСОН  «МУРМАНСКИЙ ЦЕНТР  СОЦИАЛЬНОЙ ПОМОЩИ СЕМЬЕ И ДЕТЯМ»  Отделение помощи женщинам оказавшимся в трудной жизненной ситуации и постинтернатной адаптации со службой детского телефона доверия          Приглашаем тебя принять участие в интерактивной игре «Телефон доверия –  твой взрослый друг»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admin</cp:lastModifiedBy>
  <cp:revision>431</cp:revision>
  <dcterms:created xsi:type="dcterms:W3CDTF">2014-11-08T19:51:57Z</dcterms:created>
  <dcterms:modified xsi:type="dcterms:W3CDTF">2018-09-03T12:05:05Z</dcterms:modified>
</cp:coreProperties>
</file>