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67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A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ноябрь 2016 года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СА</c:v>
                </c:pt>
                <c:pt idx="1">
                  <c:v>УА</c:v>
                </c:pt>
                <c:pt idx="2">
                  <c:v>ВП</c:v>
                </c:pt>
                <c:pt idx="3">
                  <c:v>ФП</c:v>
                </c:pt>
                <c:pt idx="4">
                  <c:v>УЗ</c:v>
                </c:pt>
                <c:pt idx="5">
                  <c:v>КП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0.35000000000000009</c:v>
                </c:pt>
                <c:pt idx="1">
                  <c:v>0.83000000000000018</c:v>
                </c:pt>
                <c:pt idx="2">
                  <c:v>0.33000000000000013</c:v>
                </c:pt>
                <c:pt idx="3">
                  <c:v>0.28000000000000008</c:v>
                </c:pt>
                <c:pt idx="4">
                  <c:v>0.69000000000000039</c:v>
                </c:pt>
                <c:pt idx="5">
                  <c:v>0.22000000000000006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 2017 года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6666666666666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924542803668136E-2"/>
                  <c:y val="3.2473272863302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8888888888888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СА</c:v>
                </c:pt>
                <c:pt idx="1">
                  <c:v>УА</c:v>
                </c:pt>
                <c:pt idx="2">
                  <c:v>ВП</c:v>
                </c:pt>
                <c:pt idx="3">
                  <c:v>ФП</c:v>
                </c:pt>
                <c:pt idx="4">
                  <c:v>УЗ</c:v>
                </c:pt>
                <c:pt idx="5">
                  <c:v>КП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0.78</c:v>
                </c:pt>
                <c:pt idx="1">
                  <c:v>0.26</c:v>
                </c:pt>
                <c:pt idx="2">
                  <c:v>0.56000000000000005</c:v>
                </c:pt>
                <c:pt idx="3">
                  <c:v>0.76000000000000023</c:v>
                </c:pt>
                <c:pt idx="4">
                  <c:v>0.15000000000000005</c:v>
                </c:pt>
                <c:pt idx="5" formatCode="0.00%">
                  <c:v>5.0000000000000018E-3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209776"/>
        <c:axId val="140210168"/>
        <c:axId val="0"/>
      </c:bar3DChart>
      <c:catAx>
        <c:axId val="1402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210168"/>
        <c:crosses val="autoZero"/>
        <c:auto val="1"/>
        <c:lblAlgn val="ctr"/>
        <c:lblOffset val="100"/>
        <c:noMultiLvlLbl val="0"/>
      </c:catAx>
      <c:valAx>
        <c:axId val="14021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20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8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6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1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816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5055" y="409074"/>
            <a:ext cx="10050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областное бюджетное учреждение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населения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«Мурманский центр социальной помощи семье и детям»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077" y="572141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9" y="409074"/>
            <a:ext cx="1375982" cy="1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3069" y="2769418"/>
            <a:ext cx="111006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Отделение для несовершеннолетних,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нуждающихся в социальной реабилитации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8119" y="4291584"/>
            <a:ext cx="769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417" y="2248115"/>
            <a:ext cx="700998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Polzovatel\Рабочий стол\ВСЯ ИНФОРМАЦИЯ ОТЧЕТЫ ЗАПРОСЫ\ФОРУМ конкурсы\100 лучших товаров\Услуга лауре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31" y="537931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2" y="346696"/>
            <a:ext cx="1101789" cy="9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9991" y="454793"/>
            <a:ext cx="97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723" y="1039568"/>
            <a:ext cx="10501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Цель: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гармонично-развитой личности на основе личностно-ориентированного подхода к обучению и воспитанию воспитанников с учетом 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уровня физической подготовленности.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Создание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самореализации, социальной адаптации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детей.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725" y="2776246"/>
            <a:ext cx="4836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(от 12 до 18 лет)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726" y="4128025"/>
            <a:ext cx="4857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2018 года по настоящее время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724" y="3623568"/>
            <a:ext cx="11598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охваченных детей: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ребенка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72" y="2387070"/>
            <a:ext cx="6284695" cy="41897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065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>
            <a:spLocks noChangeArrowheads="1"/>
          </p:cNvSpPr>
          <p:nvPr/>
        </p:nvSpPr>
        <p:spPr bwMode="auto">
          <a:xfrm>
            <a:off x="381963" y="1126260"/>
            <a:ext cx="4948573" cy="5406887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программы: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>
              <a:spcBef>
                <a:spcPts val="6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оздоровительно-профилактической направленности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(формируется через спортивные соревнования, эстафеты; сдачи норм ГТО; сезонных выходах на территорию оз. Питьевое, оз. Среднее, оз. Малое (лыжные, атлетические)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54013">
              <a:spcBef>
                <a:spcPts val="6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декватности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 методов физической культуры и спорта личностным особенностям подростков, их интересам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algn="just">
              <a:defRPr/>
            </a:pP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самореализации и самоуправления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(реализуется через участие в эколого-туристических соревнованиях, походах, туристических слетах, экскурсиях в МЧС России по Мурманской области);</a:t>
            </a:r>
          </a:p>
          <a:p>
            <a:pPr indent="177800" algn="just">
              <a:defRPr/>
            </a:pP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(врачебный, самоконтроль, рост спортивных показателей);</a:t>
            </a:r>
          </a:p>
          <a:p>
            <a:pPr indent="177800" algn="just">
              <a:defRPr/>
            </a:pP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комплексного подхода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dirty="0">
              <a:solidFill>
                <a:srgbClr val="1F497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Скругленный прямоугольник 8"/>
          <p:cNvSpPr>
            <a:spLocks noChangeArrowheads="1"/>
          </p:cNvSpPr>
          <p:nvPr/>
        </p:nvSpPr>
        <p:spPr bwMode="auto">
          <a:xfrm>
            <a:off x="5766955" y="1126260"/>
            <a:ext cx="6182590" cy="553057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Цветовой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Люшера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ЦТО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(«Цветовой тест отношений» А.И.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Лутошкина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цветовых метафор И.Л.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определение типа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состояний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акцентуаций характера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Шмишеку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«Экспертиза», для выявления медицинских противопоказаний, оценки перспективности при комплектовании команд или игровых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звеньев;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Тестовый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бланковый метод – Шкала самооценки (тест Ч.Д.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Спилбергера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Ю.Л. Ханина); диагностика внимания "кольца"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Ландольта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оценки скоростно-силовых способностей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Прыжковые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для оценки скоростно-силовых способностей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мощности.</a:t>
            </a:r>
            <a:endParaRPr lang="ru-RU" altLang="ru-RU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280417"/>
            <a:ext cx="929480" cy="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8657" y="242564"/>
            <a:ext cx="924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>
            <a:spLocks noChangeArrowheads="1"/>
          </p:cNvSpPr>
          <p:nvPr/>
        </p:nvSpPr>
        <p:spPr bwMode="auto">
          <a:xfrm>
            <a:off x="7644384" y="1340394"/>
            <a:ext cx="3048000" cy="500063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altLang="ru-RU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665619" y="2066757"/>
            <a:ext cx="3063341" cy="500063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</a:t>
            </a:r>
          </a:p>
          <a:p>
            <a:pPr eaLnBrk="1" hangingPunct="1">
              <a:defRPr/>
            </a:pP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7688661" y="2785645"/>
            <a:ext cx="3052491" cy="71437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в ДЮСШ 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Мурманска</a:t>
            </a:r>
          </a:p>
          <a:p>
            <a:pPr eaLnBrk="1" hangingPunct="1"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7665619" y="3726320"/>
            <a:ext cx="3087725" cy="726116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Матчи по футболу различного уровня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665619" y="4666394"/>
            <a:ext cx="3112109" cy="654926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лыжным гонкам</a:t>
            </a:r>
          </a:p>
          <a:p>
            <a:pPr eaLnBrk="1" hangingPunct="1"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4"/>
          <p:cNvSpPr>
            <a:spLocks noChangeArrowheads="1"/>
          </p:cNvSpPr>
          <p:nvPr/>
        </p:nvSpPr>
        <p:spPr bwMode="auto">
          <a:xfrm>
            <a:off x="1503948" y="1376113"/>
            <a:ext cx="4821654" cy="500063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</a:t>
            </a:r>
            <a:endParaRPr lang="ru-RU" altLang="ru-RU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1203159" y="2246147"/>
            <a:ext cx="5402179" cy="1250156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Подготовительный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группой несовершеннолетних, психологическая диагностика, изучение медицинских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карт, консультации с врачом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1219701" y="3853490"/>
            <a:ext cx="5402179" cy="96440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Основной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Реализация поставленных целей и задач, организация походов</a:t>
            </a:r>
          </a:p>
          <a:p>
            <a:pPr eaLnBrk="1" hangingPunct="1"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203159" y="5175084"/>
            <a:ext cx="5402179" cy="1022517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Аналитический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Промежуточный мониторинг, анализ эффективности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работы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7665617" y="5535278"/>
            <a:ext cx="3124303" cy="67865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algn="ctr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Зачетные занятия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ГТО</a:t>
            </a:r>
          </a:p>
          <a:p>
            <a:pPr algn="ctr">
              <a:defRPr/>
            </a:pP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9399294" y="2673976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9399294" y="1947613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9399293" y="3619165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9399293" y="5428476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39875" y="2053976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562267" y="3661319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3560679" y="4993063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346697"/>
            <a:ext cx="929480" cy="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19833" y="242564"/>
            <a:ext cx="97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9399293" y="4546003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усеченным и одним скругленным углом 7"/>
          <p:cNvSpPr/>
          <p:nvPr/>
        </p:nvSpPr>
        <p:spPr>
          <a:xfrm>
            <a:off x="186463" y="1013188"/>
            <a:ext cx="7333274" cy="37416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сдаче ГТО совместно со студентами МАГУ;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здоровья с прохождением полосы препятствий на территории оз. Питьевое;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матчей по настольному теннису на первенство среди воспитанников;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матча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дартсу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первенство среди воспитанников;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на лыжах на оз. Питьевое, оз. Малое, КП № 2;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лыжным гонкам разными стилями;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встречи с тренерами Детско-юношеских спортивных школ города (ДЮСШР по зимним видам спорта, ДЮСШ № 17 по шахматам и настольному теннису; ДЮСШ № 10 по футболу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усеченным и одним скругленным углом 9"/>
          <p:cNvSpPr/>
          <p:nvPr/>
        </p:nvSpPr>
        <p:spPr>
          <a:xfrm>
            <a:off x="3853100" y="4840224"/>
            <a:ext cx="7938562" cy="18755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легкоатлетическом забеге, посвященном Дню города;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Всероссийской массовой лыжной гонке «Лыжня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83-ем Празднике Севера (международный лыжный марафон в свободном стиле);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соревнованиях по мини футболу с учащимися МБОУ СОШ № 49 г. Мурманска (4 соревнования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145169"/>
            <a:ext cx="929480" cy="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9833" y="242564"/>
            <a:ext cx="97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6"/>
          <a:stretch/>
        </p:blipFill>
        <p:spPr>
          <a:xfrm>
            <a:off x="7918547" y="1013188"/>
            <a:ext cx="3643800" cy="35458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1" b="10513"/>
          <a:stretch/>
        </p:blipFill>
        <p:spPr>
          <a:xfrm>
            <a:off x="652156" y="4947477"/>
            <a:ext cx="2554340" cy="176826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889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346697"/>
            <a:ext cx="929480" cy="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068" y="1071920"/>
            <a:ext cx="1141492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оценке уровня социальной адаптации,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несовершеннолетних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2293" y="2286024"/>
            <a:ext cx="4200091" cy="39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2019-2020 год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социальной адаптации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(СА)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43% (23 чел.);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уровня агрессии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(УА)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57% (31 чел.);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улучшение коммуникативной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(КК)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31% (17 чел.);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отказ от вредных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привычек (ВП)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23%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 чел.);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улучшение физической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(ФП)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48% (26 чел.);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уровня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заболеваемости (УЗ)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54% (29 чел.);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правонарушений (КП)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21% (11 чел.);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отсутствие самовольных уходов при возвращении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семью.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9833" y="242564"/>
            <a:ext cx="97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846048"/>
              </p:ext>
            </p:extLst>
          </p:nvPr>
        </p:nvGraphicFramePr>
        <p:xfrm>
          <a:off x="381963" y="2286024"/>
          <a:ext cx="5965435" cy="422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84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63" y="1782771"/>
            <a:ext cx="6598625" cy="40535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42 несовершеннолетних отмечаются улучшения взаимодействия со взрослыми и советниками;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46 детей проявился интерес к спортивной деятельности, физически упражнениям и здоровому образу жизни;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- 16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несовершеннолетних научились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оказывать доврачебную помощь (обработка ссадин, перевязка, наложение шины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77" y="1905824"/>
            <a:ext cx="4790142" cy="35926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19833" y="242564"/>
            <a:ext cx="97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 – команда!»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346697"/>
            <a:ext cx="929480" cy="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848" y="4703679"/>
            <a:ext cx="6408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ГОБУСОН «Мурманский центр социальной помощи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и детям»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183036, г. Мурманск, ул. Старостина, 91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www.mcspsd.ru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2081" y="1970787"/>
            <a:ext cx="9582752" cy="1193519"/>
          </a:xfrm>
          <a:prstGeom prst="rect">
            <a:avLst/>
          </a:prstGeom>
          <a:noFill/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</a:t>
            </a:r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</a:t>
            </a:r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9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378</TotalTime>
  <Words>765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Metod_otd</dc:creator>
  <cp:lastModifiedBy>Kons</cp:lastModifiedBy>
  <cp:revision>69</cp:revision>
  <dcterms:created xsi:type="dcterms:W3CDTF">2015-03-02T07:04:03Z</dcterms:created>
  <dcterms:modified xsi:type="dcterms:W3CDTF">2020-11-06T08:14:15Z</dcterms:modified>
</cp:coreProperties>
</file>