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56" r:id="rId2"/>
    <p:sldId id="282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8" r:id="rId11"/>
    <p:sldId id="274" r:id="rId12"/>
    <p:sldId id="276" r:id="rId13"/>
    <p:sldId id="283" r:id="rId14"/>
    <p:sldId id="275" r:id="rId15"/>
    <p:sldId id="279" r:id="rId16"/>
    <p:sldId id="280" r:id="rId17"/>
    <p:sldId id="265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371216-3829-4048-940B-6DEDB10BA253}">
          <p14:sldIdLst>
            <p14:sldId id="256"/>
            <p14:sldId id="282"/>
            <p14:sldId id="259"/>
            <p14:sldId id="268"/>
            <p14:sldId id="269"/>
            <p14:sldId id="270"/>
            <p14:sldId id="271"/>
            <p14:sldId id="272"/>
            <p14:sldId id="273"/>
            <p14:sldId id="278"/>
            <p14:sldId id="274"/>
            <p14:sldId id="276"/>
            <p14:sldId id="283"/>
            <p14:sldId id="275"/>
            <p14:sldId id="279"/>
            <p14:sldId id="28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A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56" y="9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4581012-FE42-4877-8094-28D06A677728}"/>
    <pc:docChg chg="modSld">
      <pc:chgData name="" userId="" providerId="" clId="Web-{E4581012-FE42-4877-8094-28D06A677728}" dt="2019-04-26T06:40:50.289" v="23" actId="14100"/>
      <pc:docMkLst>
        <pc:docMk/>
      </pc:docMkLst>
      <pc:sldChg chg="addSp modSp">
        <pc:chgData name="" userId="" providerId="" clId="Web-{E4581012-FE42-4877-8094-28D06A677728}" dt="2019-04-26T06:40:50.289" v="23" actId="14100"/>
        <pc:sldMkLst>
          <pc:docMk/>
          <pc:sldMk cId="2202041022" sldId="273"/>
        </pc:sldMkLst>
        <pc:picChg chg="add mod">
          <ac:chgData name="" userId="" providerId="" clId="Web-{E4581012-FE42-4877-8094-28D06A677728}" dt="2019-04-26T06:40:50.289" v="23" actId="14100"/>
          <ac:picMkLst>
            <pc:docMk/>
            <pc:sldMk cId="2202041022" sldId="273"/>
            <ac:picMk id="2" creationId="{366B6BF3-9562-400C-83D9-C086551CE5DA}"/>
          </ac:picMkLst>
        </pc:picChg>
        <pc:picChg chg="mod">
          <ac:chgData name="" userId="" providerId="" clId="Web-{E4581012-FE42-4877-8094-28D06A677728}" dt="2019-04-26T06:39:12.036" v="19" actId="1076"/>
          <ac:picMkLst>
            <pc:docMk/>
            <pc:sldMk cId="2202041022" sldId="273"/>
            <ac:picMk id="2051" creationId="{00000000-0000-0000-0000-000000000000}"/>
          </ac:picMkLst>
        </pc:picChg>
      </pc:sldChg>
      <pc:sldChg chg="addSp modSp">
        <pc:chgData name="" userId="" providerId="" clId="Web-{E4581012-FE42-4877-8094-28D06A677728}" dt="2019-04-26T06:35:45.155" v="17" actId="14100"/>
        <pc:sldMkLst>
          <pc:docMk/>
          <pc:sldMk cId="249757452" sldId="277"/>
        </pc:sldMkLst>
        <pc:spChg chg="add mod">
          <ac:chgData name="" userId="" providerId="" clId="Web-{E4581012-FE42-4877-8094-28D06A677728}" dt="2019-04-26T06:35:23.326" v="13" actId="20577"/>
          <ac:spMkLst>
            <pc:docMk/>
            <pc:sldMk cId="249757452" sldId="277"/>
            <ac:spMk id="2" creationId="{8CC6EF15-4667-4423-BEF3-9E8FAE07F3BF}"/>
          </ac:spMkLst>
        </pc:spChg>
        <pc:spChg chg="ord">
          <ac:chgData name="" userId="" providerId="" clId="Web-{E4581012-FE42-4877-8094-28D06A677728}" dt="2019-04-26T06:32:56.212" v="0"/>
          <ac:spMkLst>
            <pc:docMk/>
            <pc:sldMk cId="249757452" sldId="277"/>
            <ac:spMk id="7" creationId="{00000000-0000-0000-0000-000000000000}"/>
          </ac:spMkLst>
        </pc:spChg>
        <pc:picChg chg="add mod">
          <ac:chgData name="" userId="" providerId="" clId="Web-{E4581012-FE42-4877-8094-28D06A677728}" dt="2019-04-26T06:35:45.155" v="17" actId="14100"/>
          <ac:picMkLst>
            <pc:docMk/>
            <pc:sldMk cId="249757452" sldId="277"/>
            <ac:picMk id="3" creationId="{44256CBB-AFF9-4092-B5E9-B8E8F50A4572}"/>
          </ac:picMkLst>
        </pc:picChg>
        <pc:picChg chg="mod">
          <ac:chgData name="" userId="" providerId="" clId="Web-{E4581012-FE42-4877-8094-28D06A677728}" dt="2019-04-26T06:35:01.654" v="10" actId="1076"/>
          <ac:picMkLst>
            <pc:docMk/>
            <pc:sldMk cId="249757452" sldId="277"/>
            <ac:picMk id="7172" creationId="{00000000-0000-0000-0000-000000000000}"/>
          </ac:picMkLst>
        </pc:picChg>
        <pc:picChg chg="mod">
          <ac:chgData name="" userId="" providerId="" clId="Web-{E4581012-FE42-4877-8094-28D06A677728}" dt="2019-04-26T06:34:55.232" v="8" actId="1076"/>
          <ac:picMkLst>
            <pc:docMk/>
            <pc:sldMk cId="249757452" sldId="277"/>
            <ac:picMk id="7173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t_otd\Documents\&#1050;&#1086;&#1085;&#1082;&#1091;&#1088;&#1089;&#1099;\2019%20&#1051;&#1091;&#1095;&#1096;&#1080;&#1081;%20&#1088;&#1072;&#1073;&#1086;&#1090;&#1085;&#1080;&#108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МЗ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Лист1!$B$3:$B$6</c:f>
              <c:strCache>
                <c:ptCount val="4"/>
                <c:pt idx="0">
                  <c:v>Критический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CC-4691-85A7-900DA8194563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Лист1!$B$3:$B$6</c:f>
              <c:strCache>
                <c:ptCount val="4"/>
                <c:pt idx="0">
                  <c:v>Критический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80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CC-4691-85A7-900DA8194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889512"/>
        <c:axId val="139112152"/>
        <c:axId val="0"/>
      </c:bar3DChart>
      <c:catAx>
        <c:axId val="82889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9112152"/>
        <c:crosses val="autoZero"/>
        <c:auto val="1"/>
        <c:lblAlgn val="ctr"/>
        <c:lblOffset val="100"/>
        <c:noMultiLvlLbl val="0"/>
      </c:catAx>
      <c:valAx>
        <c:axId val="139112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89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76771347637515"/>
          <c:y val="0.39139391359863807"/>
          <c:w val="9.9936249227587842E-2"/>
          <c:h val="0.217212172802724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МЗ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Лист1!$B$15:$B$17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Лист1!$C$15:$C$17</c:f>
              <c:numCache>
                <c:formatCode>General</c:formatCode>
                <c:ptCount val="3"/>
                <c:pt idx="0">
                  <c:v>20</c:v>
                </c:pt>
                <c:pt idx="1">
                  <c:v>75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C-457E-A289-52D6D9E442FC}"/>
            </c:ext>
          </c:extLst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Лист1!$B$15:$B$17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Лист1!$D$15:$D$17</c:f>
              <c:numCache>
                <c:formatCode>General</c:formatCode>
                <c:ptCount val="3"/>
                <c:pt idx="0">
                  <c:v>5</c:v>
                </c:pt>
                <c:pt idx="1">
                  <c:v>80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3C-457E-A289-52D6D9E44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119208"/>
        <c:axId val="139115288"/>
        <c:axId val="0"/>
      </c:bar3DChart>
      <c:catAx>
        <c:axId val="139119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115288"/>
        <c:crosses val="autoZero"/>
        <c:auto val="1"/>
        <c:lblAlgn val="ctr"/>
        <c:lblOffset val="100"/>
        <c:noMultiLvlLbl val="0"/>
      </c:catAx>
      <c:valAx>
        <c:axId val="139115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19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Лист1!$C$27</c:f>
              <c:strCache>
                <c:ptCount val="1"/>
                <c:pt idx="0">
                  <c:v>МЗ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Лист1!$B$28:$B$30</c:f>
              <c:strCache>
                <c:ptCount val="3"/>
                <c:pt idx="0">
                  <c:v>Критический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Лист1!$C$28:$C$30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3-4F91-86BB-AA673B669463}"/>
            </c:ext>
          </c:extLst>
        </c:ser>
        <c:ser>
          <c:idx val="1"/>
          <c:order val="1"/>
          <c:tx>
            <c:strRef>
              <c:f>Лист1!$D$27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Лист1!$B$28:$B$30</c:f>
              <c:strCache>
                <c:ptCount val="3"/>
                <c:pt idx="0">
                  <c:v>Критический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Лист1!$D$28:$D$30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3-4F91-86BB-AA673B669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116464"/>
        <c:axId val="139116856"/>
        <c:axId val="0"/>
      </c:bar3DChart>
      <c:catAx>
        <c:axId val="13911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116856"/>
        <c:crosses val="autoZero"/>
        <c:auto val="1"/>
        <c:lblAlgn val="ctr"/>
        <c:lblOffset val="100"/>
        <c:noMultiLvlLbl val="0"/>
      </c:catAx>
      <c:valAx>
        <c:axId val="139116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16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Лист1!$C$34</c:f>
              <c:strCache>
                <c:ptCount val="1"/>
                <c:pt idx="0">
                  <c:v>МЗ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Лист1!$B$35:$B$38</c:f>
              <c:strCache>
                <c:ptCount val="4"/>
                <c:pt idx="0">
                  <c:v>Критический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Лист1!$C$35:$C$38</c:f>
              <c:numCache>
                <c:formatCode>General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BF-4831-A395-1D1C5475E334}"/>
            </c:ext>
          </c:extLst>
        </c:ser>
        <c:ser>
          <c:idx val="1"/>
          <c:order val="1"/>
          <c:tx>
            <c:strRef>
              <c:f>Лист1!$D$34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Лист1!$B$35:$B$38</c:f>
              <c:strCache>
                <c:ptCount val="4"/>
                <c:pt idx="0">
                  <c:v>Критический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Лист1!$D$35:$D$38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75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BF-4831-A395-1D1C5475E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116072"/>
        <c:axId val="139114896"/>
        <c:axId val="0"/>
      </c:bar3DChart>
      <c:catAx>
        <c:axId val="139116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9114896"/>
        <c:crosses val="autoZero"/>
        <c:auto val="1"/>
        <c:lblAlgn val="ctr"/>
        <c:lblOffset val="100"/>
        <c:noMultiLvlLbl val="0"/>
      </c:catAx>
      <c:valAx>
        <c:axId val="13911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16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Лист1!$C$40</c:f>
              <c:strCache>
                <c:ptCount val="1"/>
                <c:pt idx="0">
                  <c:v>МЗ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Лист1!$B$41:$B$43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Лист1!$C$41:$C$43</c:f>
              <c:numCache>
                <c:formatCode>General</c:formatCode>
                <c:ptCount val="3"/>
                <c:pt idx="0">
                  <c:v>9</c:v>
                </c:pt>
                <c:pt idx="1">
                  <c:v>24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90-4532-B513-46733810291E}"/>
            </c:ext>
          </c:extLst>
        </c:ser>
        <c:ser>
          <c:idx val="1"/>
          <c:order val="1"/>
          <c:tx>
            <c:strRef>
              <c:f>Лист1!$D$40</c:f>
              <c:strCache>
                <c:ptCount val="1"/>
                <c:pt idx="0">
                  <c:v>МО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Лист1!$B$41:$B$43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Лист1!$D$41:$D$43</c:f>
              <c:numCache>
                <c:formatCode>General</c:formatCode>
                <c:ptCount val="3"/>
                <c:pt idx="0">
                  <c:v>19</c:v>
                </c:pt>
                <c:pt idx="1">
                  <c:v>66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90-4532-B513-467338102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112544"/>
        <c:axId val="139117640"/>
        <c:axId val="0"/>
      </c:bar3DChart>
      <c:catAx>
        <c:axId val="13911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139117640"/>
        <c:crosses val="autoZero"/>
        <c:auto val="1"/>
        <c:lblAlgn val="ctr"/>
        <c:lblOffset val="100"/>
        <c:noMultiLvlLbl val="0"/>
      </c:catAx>
      <c:valAx>
        <c:axId val="139117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1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740900" y="3048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906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2819400"/>
            <a:ext cx="69342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68402" y="2420112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622800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725162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705350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42950" y="381000"/>
            <a:ext cx="84201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594600" y="0"/>
            <a:ext cx="2311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617212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7409688" y="292576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7512050" y="3020251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92238" y="3009902"/>
            <a:ext cx="495300" cy="441325"/>
          </a:xfrm>
        </p:spPr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304800"/>
            <a:ext cx="70993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07350" y="304801"/>
            <a:ext cx="15684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25162" y="1026372"/>
            <a:ext cx="495300" cy="441325"/>
          </a:xfrm>
        </p:spPr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26898" y="1527048"/>
            <a:ext cx="921258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9740900" y="1905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65100" y="2286000"/>
            <a:ext cx="9569196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8402" y="142352"/>
            <a:ext cx="9569196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2461" y="2743200"/>
            <a:ext cx="7020189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65100" y="2438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622800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725162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05350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533400"/>
            <a:ext cx="84201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3800" y="6409944"/>
            <a:ext cx="3298698" cy="365760"/>
          </a:xfrm>
        </p:spPr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943337" y="1575652"/>
            <a:ext cx="9664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26898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953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906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65100" y="1371600"/>
            <a:ext cx="956919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8083" y="6391656"/>
            <a:ext cx="9569196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437687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90608" y="1524000"/>
            <a:ext cx="437859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387985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65100" y="128016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26898" y="2471383"/>
            <a:ext cx="4378452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200650" y="2471383"/>
            <a:ext cx="437515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622800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725162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705350" y="1042417"/>
            <a:ext cx="495300" cy="441325"/>
          </a:xfrm>
        </p:spPr>
        <p:txBody>
          <a:bodyPr/>
          <a:lstStyle>
            <a:lvl1pPr algn="ctr">
              <a:defRPr/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705350" y="1036021"/>
            <a:ext cx="495300" cy="441325"/>
          </a:xfrm>
        </p:spPr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5100" y="158496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22800" y="6324600"/>
            <a:ext cx="6604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65100" y="152400"/>
            <a:ext cx="956919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906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2750" y="1981201"/>
            <a:ext cx="255905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384550" y="685800"/>
            <a:ext cx="61087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61798" y="6388386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366522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5100" y="152400"/>
            <a:ext cx="9569196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0406" y="5029200"/>
            <a:ext cx="635635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50406" y="609600"/>
            <a:ext cx="635635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750" y="990600"/>
            <a:ext cx="26416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61798" y="6388386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0498" y="6404984"/>
            <a:ext cx="3298698" cy="365760"/>
          </a:xfrm>
        </p:spPr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3883152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906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1798" y="6388386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273800" y="6404984"/>
            <a:ext cx="329869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0200" y="6410848"/>
            <a:ext cx="38798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65100" y="1276743"/>
            <a:ext cx="956919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622800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725162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705350" y="1040174"/>
            <a:ext cx="4953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92456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925" y="336330"/>
            <a:ext cx="922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a typeface="Segoe UI Symbol" panose="020B0502040204020203" pitchFamily="34" charset="0"/>
                <a:cs typeface="Arial" panose="020B0604020202020204" pitchFamily="34" charset="0"/>
              </a:rPr>
              <a:t>Государственное  областное бюджетное учреждение</a:t>
            </a:r>
          </a:p>
          <a:p>
            <a:pPr algn="ctr"/>
            <a:r>
              <a:rPr lang="ru-RU" b="1" dirty="0">
                <a:ea typeface="Segoe UI Symbol" panose="020B0502040204020203" pitchFamily="34" charset="0"/>
                <a:cs typeface="Arial" panose="020B0604020202020204" pitchFamily="34" charset="0"/>
              </a:rPr>
              <a:t>социального обслуживания населения</a:t>
            </a:r>
          </a:p>
          <a:p>
            <a:pPr algn="ctr"/>
            <a:r>
              <a:rPr lang="ru-RU" b="1" dirty="0">
                <a:ea typeface="Segoe UI Symbol" panose="020B0502040204020203" pitchFamily="34" charset="0"/>
                <a:cs typeface="Arial" panose="020B0604020202020204" pitchFamily="34" charset="0"/>
              </a:rPr>
              <a:t>«Мурманский центр социальной помощи семье и детям»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7098" y="545486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Мурманск</a:t>
            </a:r>
          </a:p>
          <a:p>
            <a:pPr algn="ctr"/>
            <a:r>
              <a:rPr lang="ru-RU" sz="1600" dirty="0" smtClean="0">
                <a:cs typeface="Arial" panose="020B0604020202020204" pitchFamily="34" charset="0"/>
              </a:rPr>
              <a:t>2020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" y="1324303"/>
            <a:ext cx="1110085" cy="8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854" y="3184633"/>
            <a:ext cx="9204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3600" b="1" dirty="0" smtClean="0">
                <a:cs typeface="Times New Roman" panose="02020603050405020304" pitchFamily="18" charset="0"/>
              </a:rPr>
              <a:t>«Формирование здорового образа жизни у подростков»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6455" y="1345324"/>
            <a:ext cx="6568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Отделение для несовершеннолетних, </a:t>
            </a:r>
          </a:p>
          <a:p>
            <a:pPr algn="ctr"/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нуждающихся в социальной реабилитации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Polzovatel\Рабочий стол\ВСЯ ИНФОРМАЦИЯ ОТЧЕТЫ ЗАПРОСЫ\ФОРУМ конкурсы\100 лучших товаров\Услуга лауре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03" y="264830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9886" y="1432814"/>
            <a:ext cx="3889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Эстетическое воспитание</a:t>
            </a:r>
          </a:p>
        </p:txBody>
      </p:sp>
      <p:pic>
        <p:nvPicPr>
          <p:cNvPr id="9219" name="Picture 3" descr="D:\Met_otd\Documents\Конкурсы\2019 Лучший работник\nDu7pyRNT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9" y="3592287"/>
            <a:ext cx="3317945" cy="248846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Met_otd\Documents\Конкурсы\2019 Лучший работник\w0UjEj0Q7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07" y="2951175"/>
            <a:ext cx="3227806" cy="242085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91D86F-5038-43A6-8BDA-71CB877765BD}"/>
              </a:ext>
            </a:extLst>
          </p:cNvPr>
          <p:cNvSpPr txBox="1"/>
          <p:nvPr/>
        </p:nvSpPr>
        <p:spPr>
          <a:xfrm>
            <a:off x="136634" y="178676"/>
            <a:ext cx="963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51D6054-3573-4BFA-889B-7DA68FAF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Met_otd\Documents\Конкурсы\2019 Лучший работник\mhKvS1cllh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92" y="3420000"/>
            <a:ext cx="2138101" cy="266074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0799" y="2047428"/>
            <a:ext cx="879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8775"/>
            <a:r>
              <a:rPr lang="ru-RU" dirty="0" smtClean="0"/>
              <a:t>	Формирование </a:t>
            </a:r>
            <a:r>
              <a:rPr lang="ru-RU" dirty="0"/>
              <a:t>эстетической культуры личности у детей, стремление и умение строить свою жизнь по законам красоты, развитие творческого потенциала детей.</a:t>
            </a:r>
          </a:p>
        </p:txBody>
      </p:sp>
    </p:spTree>
    <p:extLst>
      <p:ext uri="{BB962C8B-B14F-4D97-AF65-F5344CB8AC3E}">
        <p14:creationId xmlns:p14="http://schemas.microsoft.com/office/powerpoint/2010/main" val="3222821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4726" y="1432815"/>
            <a:ext cx="696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Основы безопасности жизнедеятельности</a:t>
            </a:r>
          </a:p>
        </p:txBody>
      </p:sp>
      <p:pic>
        <p:nvPicPr>
          <p:cNvPr id="1026" name="Picture 2" descr="D:\Met_otd\Documents\Конкурсы\2019 Лучший работник\Еще фото\IMG_20161109_164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0" y="3145974"/>
            <a:ext cx="4032732" cy="302454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t_otd\Documents\Конкурсы\2019 Лучший работник\Еще фото\m2u1vW1fQ1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8" y="3145974"/>
            <a:ext cx="4535937" cy="302454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AADE0F-1918-4CA5-ADF2-763F753B65FF}"/>
              </a:ext>
            </a:extLst>
          </p:cNvPr>
          <p:cNvSpPr txBox="1"/>
          <p:nvPr/>
        </p:nvSpPr>
        <p:spPr>
          <a:xfrm>
            <a:off x="178676" y="157655"/>
            <a:ext cx="959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94320D5A-42D4-493E-B8ED-09B16C96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113" y="1951672"/>
            <a:ext cx="9078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8775" algn="l"/>
              </a:tabLst>
            </a:pPr>
            <a:r>
              <a:rPr lang="ru-RU" dirty="0" smtClean="0"/>
              <a:t>	Формирование </a:t>
            </a:r>
            <a:r>
              <a:rPr lang="ru-RU" dirty="0"/>
              <a:t>культуры безопасного поведения у подростков, подготовка детей к безопасному поведению в повседневной жизни, направленная на сохранение и укрепление здоровья и уменьшение рисков.</a:t>
            </a:r>
          </a:p>
        </p:txBody>
      </p:sp>
    </p:spTree>
    <p:extLst>
      <p:ext uri="{BB962C8B-B14F-4D97-AF65-F5344CB8AC3E}">
        <p14:creationId xmlns:p14="http://schemas.microsoft.com/office/powerpoint/2010/main" val="2921835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Met_otd\Documents\Конкурсы\2019 Лучший работник\IMG-9a24443f288c9f61de2717ba673518d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09" y="3691351"/>
            <a:ext cx="2221570" cy="296209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Met_otd\Documents\Конкурсы\2019 Лучший работник\q7hatwuutH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3957839"/>
            <a:ext cx="3729720" cy="279863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Met_otd\Documents\Конкурсы\2019 Лучший работник\Ik1h4TdzyW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6" y="3956991"/>
            <a:ext cx="2086836" cy="278244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D304C7-EE42-4E88-84E7-EFE554FE8E59}"/>
              </a:ext>
            </a:extLst>
          </p:cNvPr>
          <p:cNvSpPr txBox="1"/>
          <p:nvPr/>
        </p:nvSpPr>
        <p:spPr>
          <a:xfrm>
            <a:off x="605308" y="168166"/>
            <a:ext cx="9167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3EE54AA2-34AC-4E9B-86D4-28963964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F8E8BE2-0D19-45AF-8EBB-003EB5F9F5E1}"/>
              </a:ext>
            </a:extLst>
          </p:cNvPr>
          <p:cNvSpPr/>
          <p:nvPr/>
        </p:nvSpPr>
        <p:spPr>
          <a:xfrm>
            <a:off x="1818290" y="1432815"/>
            <a:ext cx="621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Здоровьесберегающие технологии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99" y="1925667"/>
            <a:ext cx="9442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6088"/>
            <a:r>
              <a:rPr lang="ru-RU" dirty="0" smtClean="0"/>
              <a:t>	Сформировать </a:t>
            </a:r>
            <a:r>
              <a:rPr lang="ru-RU" dirty="0"/>
              <a:t>представление об основных компонентах культуры здоровья и здорового образа жизни</a:t>
            </a:r>
            <a:r>
              <a:rPr lang="ru-RU" dirty="0" smtClean="0"/>
              <a:t>,  </a:t>
            </a:r>
            <a:r>
              <a:rPr lang="ru-RU" dirty="0"/>
              <a:t>сформировать представление о позитивных и негативных факторах, влияющих на здоровье, в том числе о влиянии на здоровье позитивных и негативных </a:t>
            </a:r>
            <a:r>
              <a:rPr lang="ru-RU" dirty="0" smtClean="0"/>
              <a:t>эмоций, </a:t>
            </a:r>
            <a:r>
              <a:rPr lang="ru-RU" dirty="0"/>
              <a:t>дать представление </a:t>
            </a:r>
            <a:r>
              <a:rPr lang="ru-RU" dirty="0" smtClean="0"/>
              <a:t>о </a:t>
            </a:r>
            <a:r>
              <a:rPr lang="ru-RU" dirty="0"/>
              <a:t>существовании и причинах возникновения зависимостей от табака, алкоголя, наркотиков и других психоактивных веществ, их пагубном влиянии на здоровье,  научить выполнять правила личной гигиены и развить готовность на основе их использования самостоятельно поддерживать своё </a:t>
            </a:r>
            <a:r>
              <a:rPr lang="ru-RU" dirty="0" smtClean="0"/>
              <a:t>здоровье.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503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98" y="374071"/>
            <a:ext cx="9245600" cy="168332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Программа </a:t>
            </a:r>
            <a:b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в условиях центра помощи семье и детям»</a:t>
            </a:r>
            <a:b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b="1" i="1" dirty="0">
                <a:cs typeface="Times New Roman" panose="02020603050405020304" pitchFamily="18" charset="0"/>
              </a:rPr>
              <a:t/>
            </a:r>
            <a:br>
              <a:rPr lang="ru-RU" b="1" i="1" dirty="0"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cs typeface="Times New Roman" panose="02020603050405020304" pitchFamily="18" charset="0"/>
              </a:rPr>
              <a:t>Развитие коммуникативных навыков</a:t>
            </a:r>
            <a:r>
              <a:rPr lang="ru-RU" b="1" i="1" dirty="0">
                <a:cs typeface="Times New Roman" panose="02020603050405020304" pitchFamily="18" charset="0"/>
              </a:rPr>
              <a:t/>
            </a:r>
            <a:br>
              <a:rPr lang="ru-RU" b="1" i="1" dirty="0"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4018" y="2136339"/>
            <a:ext cx="5445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8775"/>
            <a:r>
              <a:rPr lang="ru-RU" sz="1400" dirty="0">
                <a:solidFill>
                  <a:srgbClr val="000000"/>
                </a:solidFill>
                <a:ea typeface="Calibri"/>
                <a:cs typeface="Times New Roman"/>
              </a:rPr>
              <a:t>Обеспечение успешной адаптации в социальной среде, формирование умения избегать конфликтов и успешно их разрешать. Повышение уровня  мотивации, способствующего лучшему установлению межличностных взаимоотношений. Развитие познавательной инициативности, воображения, </a:t>
            </a:r>
            <a:r>
              <a:rPr lang="ru-RU" sz="1400" dirty="0" err="1">
                <a:solidFill>
                  <a:srgbClr val="000000"/>
                </a:solidFill>
                <a:ea typeface="Calibri"/>
                <a:cs typeface="Times New Roman"/>
              </a:rPr>
              <a:t>саморегуляции</a:t>
            </a:r>
            <a:r>
              <a:rPr lang="ru-RU" sz="1400" dirty="0">
                <a:solidFill>
                  <a:srgbClr val="000000"/>
                </a:solidFill>
                <a:ea typeface="Calibri"/>
                <a:cs typeface="Times New Roman"/>
              </a:rPr>
              <a:t>, умения работать в коллективе.</a:t>
            </a:r>
            <a:endParaRPr lang="ru-RU" sz="1400" dirty="0"/>
          </a:p>
        </p:txBody>
      </p:sp>
      <p:pic>
        <p:nvPicPr>
          <p:cNvPr id="5" name="Рисунок 4" descr="Изображение выглядит как человек, внешний, мужчина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4256CBB-AFF9-4092-B5E9-B8E8F50A45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898" y="2057398"/>
            <a:ext cx="3530788" cy="1981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D:\Met_otd\Documents\Конкурсы\2019 Лучший работник\Еще фото\IMG_5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7" y="4039031"/>
            <a:ext cx="3530789" cy="235381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Met_otd\Documents\Конкурсы\2019 Лучший работник\Еще фото\DSC0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55" y="3824977"/>
            <a:ext cx="3135343" cy="235301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Met_otd\Documents\Конкурсы\2019 Лучший работник\FN657i6FA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1216" y="3328719"/>
            <a:ext cx="1808353" cy="322108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Met_otd\Documents\Конкурсы\2019 Лучший работник\rcl6aAZH6z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1" y="3429811"/>
            <a:ext cx="2339994" cy="311999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et_otd\Documents\Конкурсы\2019 Лучший работник\KpS8qPEX8X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7"/>
          <a:stretch/>
        </p:blipFill>
        <p:spPr bwMode="auto">
          <a:xfrm>
            <a:off x="2917584" y="3596312"/>
            <a:ext cx="4624247" cy="268589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67EF63-19EE-4254-80D7-28012D5B8F59}"/>
              </a:ext>
            </a:extLst>
          </p:cNvPr>
          <p:cNvSpPr txBox="1"/>
          <p:nvPr/>
        </p:nvSpPr>
        <p:spPr>
          <a:xfrm>
            <a:off x="189186" y="168165"/>
            <a:ext cx="9583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C28BC84-F090-4FD6-B424-63B5B6BF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D97F006-FB1E-4F8F-A28C-028F8C913FCA}"/>
              </a:ext>
            </a:extLst>
          </p:cNvPr>
          <p:cNvSpPr/>
          <p:nvPr/>
        </p:nvSpPr>
        <p:spPr>
          <a:xfrm>
            <a:off x="246431" y="1426394"/>
            <a:ext cx="9413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Расширение кругозора, самопознание, обогащение социального опыта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430" y="2355365"/>
            <a:ext cx="941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775"/>
            <a:r>
              <a:rPr lang="ru-RU" dirty="0" smtClean="0"/>
              <a:t>	Развитие </a:t>
            </a:r>
            <a:r>
              <a:rPr lang="ru-RU" dirty="0"/>
              <a:t>личности и создание основ творческого потенциала несовершеннолетних, обогащение нравственно–эстетического опыта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344876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99" y="1550526"/>
            <a:ext cx="336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ea typeface="Times New Roman" panose="02020603050405020304" pitchFamily="18" charset="0"/>
              </a:rPr>
              <a:t>Культурно-гигиенические навыки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7167" y="1550526"/>
            <a:ext cx="273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ea typeface="Times New Roman" panose="02020603050405020304" pitchFamily="18" charset="0"/>
              </a:rPr>
              <a:t>Коммуникативные навыки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345" y="4524420"/>
            <a:ext cx="2705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ea typeface="Times New Roman" panose="02020603050405020304" pitchFamily="18" charset="0"/>
              </a:rPr>
              <a:t>Школьная мотивация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2879" y="4537182"/>
            <a:ext cx="3793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ea typeface="Times New Roman" panose="02020603050405020304" pitchFamily="18" charset="0"/>
              </a:rPr>
              <a:t>Познавательная активность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736863"/>
              </p:ext>
            </p:extLst>
          </p:nvPr>
        </p:nvGraphicFramePr>
        <p:xfrm>
          <a:off x="138819" y="1889079"/>
          <a:ext cx="3442506" cy="201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09102"/>
              </p:ext>
            </p:extLst>
          </p:nvPr>
        </p:nvGraphicFramePr>
        <p:xfrm>
          <a:off x="6428542" y="1889081"/>
          <a:ext cx="3221490" cy="16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263752"/>
              </p:ext>
            </p:extLst>
          </p:nvPr>
        </p:nvGraphicFramePr>
        <p:xfrm>
          <a:off x="133198" y="4895895"/>
          <a:ext cx="3232956" cy="183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179027"/>
              </p:ext>
            </p:extLst>
          </p:nvPr>
        </p:nvGraphicFramePr>
        <p:xfrm>
          <a:off x="6240753" y="4875736"/>
          <a:ext cx="3430635" cy="153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097F55-FA61-41A7-AC1F-4568D1BB84DB}"/>
              </a:ext>
            </a:extLst>
          </p:cNvPr>
          <p:cNvSpPr txBox="1"/>
          <p:nvPr/>
        </p:nvSpPr>
        <p:spPr>
          <a:xfrm>
            <a:off x="157656" y="189186"/>
            <a:ext cx="961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107511B7-280D-46B8-B04E-EA19F852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F87BAB8C-65EC-47FC-8E84-82085246F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039665"/>
              </p:ext>
            </p:extLst>
          </p:nvPr>
        </p:nvGraphicFramePr>
        <p:xfrm>
          <a:off x="3092142" y="3235699"/>
          <a:ext cx="3495024" cy="191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FB5E4D-D97C-4FE8-A9AB-AD616C0F2423}"/>
              </a:ext>
            </a:extLst>
          </p:cNvPr>
          <p:cNvSpPr txBox="1"/>
          <p:nvPr/>
        </p:nvSpPr>
        <p:spPr>
          <a:xfrm>
            <a:off x="3792682" y="2847109"/>
            <a:ext cx="2170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Уровень агрессии</a:t>
            </a:r>
          </a:p>
        </p:txBody>
      </p:sp>
    </p:spTree>
    <p:extLst>
      <p:ext uri="{BB962C8B-B14F-4D97-AF65-F5344CB8AC3E}">
        <p14:creationId xmlns:p14="http://schemas.microsoft.com/office/powerpoint/2010/main" val="4229308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«Возможно все!»</a:t>
            </a:r>
            <a:endParaRPr lang="ru-RU" sz="2400" b="1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25625"/>
            <a:ext cx="7096124" cy="4351338"/>
          </a:xfrm>
        </p:spPr>
      </p:pic>
    </p:spTree>
    <p:extLst>
      <p:ext uri="{BB962C8B-B14F-4D97-AF65-F5344CB8AC3E}">
        <p14:creationId xmlns:p14="http://schemas.microsoft.com/office/powerpoint/2010/main" val="24431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876" y="4703681"/>
            <a:ext cx="52071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anose="02020603050405020304" pitchFamily="18" charset="0"/>
              </a:rPr>
              <a:t>ГОБУСОН «Мурманский центр социальной помощи семье и детям»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anose="02020603050405020304" pitchFamily="18" charset="0"/>
              </a:rPr>
              <a:t>Адрес: 183036, г. Мурманск, ул. Старостина, 91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Сайт: </a:t>
            </a:r>
            <a:r>
              <a:rPr lang="en-US" b="1" dirty="0" smtClean="0">
                <a:cs typeface="Times New Roman" panose="02020603050405020304" pitchFamily="18" charset="0"/>
              </a:rPr>
              <a:t>www.mcspsd.ru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970790"/>
            <a:ext cx="8229600" cy="1193519"/>
          </a:xfrm>
          <a:prstGeom prst="rect">
            <a:avLst/>
          </a:prstGeom>
          <a:noFill/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090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lzovatel\Рабочий стол\ВСЯ ИНФОРМАЦИЯ ОТЧЕТЫ ЗАПРОСЫ\ФОРУМ конкурсы\Лучший работний\2019\фото для презинтации\фото с телефонами\69nbXI6PdQ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3" y="2438400"/>
            <a:ext cx="3106374" cy="37036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olzovatel\Рабочий стол\ВСЯ ИНФОРМАЦИЯ ОТЧЕТЫ ЗАПРОСЫ\ФОРУМ конкурсы\Лучший работний\2019\фото для презинтации\фото с телефонами\QgK9CwS-E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2000250"/>
            <a:ext cx="3098210" cy="41309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3" y="294290"/>
            <a:ext cx="1056001" cy="9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063" y="509155"/>
            <a:ext cx="8969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cs typeface="Arial" panose="020B0604020202020204" pitchFamily="34" charset="0"/>
              </a:rPr>
              <a:t>ОСТОРОЖНО ОПАСНОСТЬ!</a:t>
            </a:r>
            <a:endParaRPr lang="ru-RU" sz="2200" b="1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8555" y="2634433"/>
            <a:ext cx="31732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8775"/>
            <a:r>
              <a:rPr lang="ru-RU" sz="2000" b="1" i="1" dirty="0" smtClean="0"/>
              <a:t>Основные признаки появления </a:t>
            </a:r>
            <a:r>
              <a:rPr lang="ru-RU" sz="2000" b="1" i="1" dirty="0"/>
              <a:t>зависимости</a:t>
            </a:r>
            <a:r>
              <a:rPr lang="ru-RU" sz="2000" b="1" i="1" dirty="0" smtClean="0"/>
              <a:t>:</a:t>
            </a:r>
          </a:p>
          <a:p>
            <a:pPr marL="342900" indent="-342900" algn="just" defTabSz="358775">
              <a:buFont typeface="Arial" panose="020B0604020202020204" pitchFamily="34" charset="0"/>
              <a:buChar char="•"/>
            </a:pPr>
            <a:r>
              <a:rPr lang="ru-RU" sz="2000" dirty="0" smtClean="0"/>
              <a:t>появление </a:t>
            </a:r>
            <a:r>
              <a:rPr lang="ru-RU" sz="2000" dirty="0"/>
              <a:t>ничем необоснованных вспышек агрессии; </a:t>
            </a:r>
            <a:endParaRPr lang="ru-RU" sz="2000" dirty="0" smtClean="0"/>
          </a:p>
          <a:p>
            <a:pPr marL="342900" indent="-342900" algn="just" defTabSz="358775">
              <a:buFont typeface="Arial" panose="020B0604020202020204" pitchFamily="34" charset="0"/>
              <a:buChar char="•"/>
            </a:pPr>
            <a:r>
              <a:rPr lang="ru-RU" sz="2000" dirty="0" smtClean="0"/>
              <a:t>постоянное </a:t>
            </a:r>
            <a:r>
              <a:rPr lang="ru-RU" sz="2000" dirty="0"/>
              <a:t>использование смартфона или </a:t>
            </a:r>
            <a:r>
              <a:rPr lang="ru-RU" sz="2000" dirty="0" smtClean="0"/>
              <a:t>гаджета</a:t>
            </a:r>
            <a:endParaRPr lang="ru-RU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97" y="1466976"/>
            <a:ext cx="37182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0000"/>
                </a:solidFill>
              </a:rPr>
              <a:t>Опасность</a:t>
            </a:r>
            <a:r>
              <a:rPr lang="ru-RU" sz="2100" b="1" dirty="0">
                <a:solidFill>
                  <a:srgbClr val="000000"/>
                </a:solidFill>
              </a:rPr>
              <a:t> </a:t>
            </a:r>
            <a:r>
              <a:rPr lang="ru-RU" sz="2100" b="1" dirty="0" smtClean="0">
                <a:solidFill>
                  <a:srgbClr val="000000"/>
                </a:solidFill>
              </a:rPr>
              <a:t>для </a:t>
            </a:r>
            <a:r>
              <a:rPr lang="ru-RU" sz="2100" b="1" dirty="0">
                <a:solidFill>
                  <a:srgbClr val="000000"/>
                </a:solidFill>
              </a:rPr>
              <a:t>здоровья</a:t>
            </a:r>
            <a:endParaRPr lang="ru-RU" sz="21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9998" y="1345323"/>
            <a:ext cx="40711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0000"/>
                </a:solidFill>
              </a:rPr>
              <a:t>Опасность</a:t>
            </a:r>
            <a:r>
              <a:rPr lang="ru-RU" sz="2100" dirty="0">
                <a:solidFill>
                  <a:srgbClr val="000000"/>
                </a:solidFill>
              </a:rPr>
              <a:t> </a:t>
            </a:r>
            <a:endParaRPr lang="ru-RU" sz="2100" dirty="0" smtClean="0">
              <a:solidFill>
                <a:srgbClr val="000000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000000"/>
                </a:solidFill>
              </a:rPr>
              <a:t>социально-психологическая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074991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5308" y="0"/>
            <a:ext cx="9167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200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sz="2200" b="1" dirty="0">
                <a:latin typeface="+mj-lt"/>
                <a:cs typeface="Times New Roman" panose="02020603050405020304" pitchFamily="18" charset="0"/>
              </a:rPr>
            </a:br>
            <a:r>
              <a:rPr lang="ru-RU" sz="2200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33197" y="1339620"/>
            <a:ext cx="9639605" cy="1060412"/>
            <a:chOff x="133197" y="1339620"/>
            <a:chExt cx="9639605" cy="106041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AF925A8D-4F3E-44BD-BCBD-663111A8CF10}"/>
                </a:ext>
              </a:extLst>
            </p:cNvPr>
            <p:cNvSpPr/>
            <p:nvPr/>
          </p:nvSpPr>
          <p:spPr>
            <a:xfrm>
              <a:off x="333840" y="1516707"/>
              <a:ext cx="9438962" cy="883325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4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spcBef>
                  <a:spcPts val="1800"/>
                </a:spcBef>
              </a:pPr>
              <a:endParaRPr lang="ru-RU" sz="1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endParaRPr>
            </a:p>
            <a:p>
              <a:pPr marL="269875" lvl="0">
                <a:spcBef>
                  <a:spcPts val="1800"/>
                </a:spcBef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сформировать у детей потребность в развитии здоровой, социально защищенной личности, готовой к созидательной, творческой деятельности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18B66722-01D5-4D45-8137-46975C529BEE}"/>
                </a:ext>
              </a:extLst>
            </p:cNvPr>
            <p:cNvSpPr/>
            <p:nvPr/>
          </p:nvSpPr>
          <p:spPr>
            <a:xfrm>
              <a:off x="133197" y="1339620"/>
              <a:ext cx="3146031" cy="43567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90488"/>
              <a:r>
                <a:rPr lang="ru-RU" b="1" i="1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Цель программы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33197" y="5429978"/>
            <a:ext cx="9639605" cy="845021"/>
            <a:chOff x="133197" y="2514021"/>
            <a:chExt cx="9639605" cy="84502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AD693673-75E7-4CD5-92CD-F3A620BC3681}"/>
                </a:ext>
              </a:extLst>
            </p:cNvPr>
            <p:cNvSpPr/>
            <p:nvPr/>
          </p:nvSpPr>
          <p:spPr>
            <a:xfrm>
              <a:off x="333840" y="2671721"/>
              <a:ext cx="9438962" cy="687321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4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buNone/>
              </a:pPr>
              <a:endParaRPr lang="ru-RU" sz="1600" b="1" dirty="0">
                <a:solidFill>
                  <a:srgbClr val="002060"/>
                </a:solidFill>
                <a:ea typeface="Times New Roman" panose="02020603050405020304" pitchFamily="18" charset="0"/>
              </a:endParaRPr>
            </a:p>
            <a:p>
              <a:pPr marL="269875" lvl="0">
                <a:buNone/>
              </a:pP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с 2017 года – по настоящее время.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5A768DF6-0D4E-45B5-912C-04B7D2BCA1E4}"/>
                </a:ext>
              </a:extLst>
            </p:cNvPr>
            <p:cNvSpPr/>
            <p:nvPr/>
          </p:nvSpPr>
          <p:spPr>
            <a:xfrm>
              <a:off x="133197" y="2514021"/>
              <a:ext cx="3167051" cy="43567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b="1" i="1" dirty="0" smtClean="0">
                  <a:solidFill>
                    <a:schemeClr val="tx1"/>
                  </a:solidFill>
                  <a:ea typeface="Times New Roman" panose="02020603050405020304" pitchFamily="18" charset="0"/>
                </a:rPr>
                <a:t>Период реализации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3197" y="2508036"/>
            <a:ext cx="9639605" cy="1902041"/>
            <a:chOff x="133197" y="3470059"/>
            <a:chExt cx="9639605" cy="1902041"/>
          </a:xfrm>
        </p:grpSpPr>
        <p:sp>
          <p:nvSpPr>
            <p:cNvPr id="14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AD693673-75E7-4CD5-92CD-F3A620BC3681}"/>
                </a:ext>
              </a:extLst>
            </p:cNvPr>
            <p:cNvSpPr/>
            <p:nvPr/>
          </p:nvSpPr>
          <p:spPr>
            <a:xfrm>
              <a:off x="333840" y="3627759"/>
              <a:ext cx="9438962" cy="1744341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4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buNone/>
              </a:pPr>
              <a:endParaRPr lang="ru-RU" sz="1600" b="1" dirty="0">
                <a:solidFill>
                  <a:srgbClr val="002060"/>
                </a:solidFill>
                <a:ea typeface="Times New Roman" panose="02020603050405020304" pitchFamily="18" charset="0"/>
              </a:endParaRPr>
            </a:p>
            <a:p>
              <a:pPr marL="447675" indent="-266700" eaLnBrk="0" fontAlgn="base" hangingPunct="0">
                <a:buFont typeface="Arial" panose="020B0604020202020204" pitchFamily="34" charset="0"/>
                <a:buChar char="•"/>
              </a:pPr>
              <a:r>
                <a:rPr lang="ru-RU" dirty="0"/>
                <a:t>формирование ценностного отношения к здоровью;</a:t>
              </a:r>
            </a:p>
            <a:p>
              <a:pPr marL="447675" indent="-266700" eaLnBrk="0" fontAlgn="base" hangingPunct="0">
                <a:buFont typeface="Arial" panose="020B0604020202020204" pitchFamily="34" charset="0"/>
                <a:buChar char="•"/>
              </a:pPr>
              <a:r>
                <a:rPr lang="ru-RU" dirty="0" smtClean="0"/>
                <a:t>формирование </a:t>
              </a:r>
              <a:r>
                <a:rPr lang="ru-RU" dirty="0"/>
                <a:t>самосознания, позитивного отношения к себе;</a:t>
              </a:r>
            </a:p>
            <a:p>
              <a:pPr marL="447675" indent="-266700" eaLnBrk="0" fontAlgn="base" hangingPunct="0">
                <a:buFont typeface="Arial" panose="020B0604020202020204" pitchFamily="34" charset="0"/>
                <a:buChar char="•"/>
              </a:pPr>
              <a:r>
                <a:rPr lang="ru-RU" dirty="0" smtClean="0"/>
                <a:t>формирование </a:t>
              </a:r>
              <a:r>
                <a:rPr lang="ru-RU" dirty="0"/>
                <a:t>навыков контроля и </a:t>
              </a:r>
              <a:r>
                <a:rPr lang="ru-RU" dirty="0" err="1"/>
                <a:t>саморегуляции</a:t>
              </a:r>
              <a:r>
                <a:rPr lang="ru-RU" dirty="0"/>
                <a:t> эмоций;</a:t>
              </a:r>
            </a:p>
            <a:p>
              <a:pPr marL="447675" indent="-266700" eaLnBrk="0" fontAlgn="base" hangingPunct="0">
                <a:buFont typeface="Arial" panose="020B0604020202020204" pitchFamily="34" charset="0"/>
                <a:buChar char="•"/>
              </a:pPr>
              <a:r>
                <a:rPr lang="ru-RU" dirty="0" smtClean="0"/>
                <a:t>развитие </a:t>
              </a:r>
              <a:r>
                <a:rPr lang="ru-RU" dirty="0"/>
                <a:t>навыков конструктивного взаимодействия с окружающими людьми;</a:t>
              </a:r>
            </a:p>
            <a:p>
              <a:pPr marL="447675" indent="-266700" eaLnBrk="0" fontAlgn="base" hangingPunct="0">
                <a:buFont typeface="Arial" panose="020B0604020202020204" pitchFamily="34" charset="0"/>
                <a:buChar char="•"/>
              </a:pPr>
              <a:r>
                <a:rPr lang="ru-RU" dirty="0" smtClean="0"/>
                <a:t>мотивация </a:t>
              </a:r>
              <a:r>
                <a:rPr lang="ru-RU" dirty="0"/>
                <a:t>на здоровый образ жизни.</a:t>
              </a:r>
            </a:p>
          </p:txBody>
        </p:sp>
        <p:sp>
          <p:nvSpPr>
            <p:cNvPr id="20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5A768DF6-0D4E-45B5-912C-04B7D2BCA1E4}"/>
                </a:ext>
              </a:extLst>
            </p:cNvPr>
            <p:cNvSpPr/>
            <p:nvPr/>
          </p:nvSpPr>
          <p:spPr>
            <a:xfrm>
              <a:off x="133197" y="3470059"/>
              <a:ext cx="3177561" cy="43567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b="1" dirty="0"/>
                <a:t>Задачи программы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33197" y="4491229"/>
            <a:ext cx="9639605" cy="845021"/>
            <a:chOff x="133197" y="2514021"/>
            <a:chExt cx="9639605" cy="845021"/>
          </a:xfrm>
        </p:grpSpPr>
        <p:sp>
          <p:nvSpPr>
            <p:cNvPr id="24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AD693673-75E7-4CD5-92CD-F3A620BC3681}"/>
                </a:ext>
              </a:extLst>
            </p:cNvPr>
            <p:cNvSpPr/>
            <p:nvPr/>
          </p:nvSpPr>
          <p:spPr>
            <a:xfrm>
              <a:off x="333840" y="2671721"/>
              <a:ext cx="9438962" cy="687321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4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>
                <a:buNone/>
              </a:pPr>
              <a:endParaRPr lang="ru-RU" sz="1600" b="1" dirty="0">
                <a:solidFill>
                  <a:srgbClr val="002060"/>
                </a:solidFill>
                <a:ea typeface="Times New Roman" panose="02020603050405020304" pitchFamily="18" charset="0"/>
              </a:endParaRPr>
            </a:p>
            <a:p>
              <a:pPr marL="269875" lvl="0">
                <a:buNone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несовершеннолетние от 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11 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до 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18 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imes New Roman" panose="02020603050405020304" pitchFamily="18" charset="0"/>
                </a:rPr>
                <a:t>лет.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5A768DF6-0D4E-45B5-912C-04B7D2BCA1E4}"/>
                </a:ext>
              </a:extLst>
            </p:cNvPr>
            <p:cNvSpPr/>
            <p:nvPr/>
          </p:nvSpPr>
          <p:spPr>
            <a:xfrm>
              <a:off x="133197" y="2514021"/>
              <a:ext cx="3125009" cy="43567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b="1" i="1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Целевая группа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22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7258ABA-E752-40D6-9ECE-B48CFD2B182E}"/>
              </a:ext>
            </a:extLst>
          </p:cNvPr>
          <p:cNvSpPr/>
          <p:nvPr/>
        </p:nvSpPr>
        <p:spPr>
          <a:xfrm>
            <a:off x="333840" y="1807259"/>
            <a:ext cx="9438962" cy="4230470"/>
          </a:xfrm>
          <a:prstGeom prst="roundRect">
            <a:avLst>
              <a:gd name="adj" fmla="val 0"/>
            </a:avLst>
          </a:prstGeom>
          <a:solidFill>
            <a:schemeClr val="bg2">
              <a:alpha val="4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None/>
            </a:pPr>
            <a:endParaRPr lang="ru-RU" sz="16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ea typeface="Times New Roman" panose="02020603050405020304" pitchFamily="18" charset="0"/>
              </a:rPr>
              <a:t>Гражданско-патриотическое воспитание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ea typeface="Times New Roman" panose="02020603050405020304" pitchFamily="18" charset="0"/>
              </a:rPr>
              <a:t>Духовно-нравственное воспитание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Экологическое воспитание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Правовое воспитание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Трудовое воспитание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Эстетическое воспитание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Основы безопасности жизнедеятельности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Развитие коммуникативных навыков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ea typeface="Times New Roman" panose="02020603050405020304" pitchFamily="18" charset="0"/>
              </a:rPr>
              <a:t>Здоровьесберегающие технологии</a:t>
            </a:r>
          </a:p>
          <a:p>
            <a:pPr marL="444500" indent="-36353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cs typeface="Times New Roman" panose="02020603050405020304" pitchFamily="18" charset="0"/>
              </a:rPr>
              <a:t>Расширение кругозора, самопознание, обогащение социального опыта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9F5B467-2B90-4AC0-BB96-D2C4BB61421F}"/>
              </a:ext>
            </a:extLst>
          </p:cNvPr>
          <p:cNvSpPr/>
          <p:nvPr/>
        </p:nvSpPr>
        <p:spPr>
          <a:xfrm>
            <a:off x="133199" y="1589420"/>
            <a:ext cx="3850222" cy="4356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just"/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Направления работы: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9EF8A4-DB63-4C22-AC8F-338FB9A8CB62}"/>
              </a:ext>
            </a:extLst>
          </p:cNvPr>
          <p:cNvSpPr txBox="1"/>
          <p:nvPr/>
        </p:nvSpPr>
        <p:spPr>
          <a:xfrm>
            <a:off x="147146" y="231227"/>
            <a:ext cx="96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186F8A69-3F80-41C1-9454-5D6622FB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97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4383" y="1432815"/>
            <a:ext cx="675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ea typeface="Times New Roman" panose="02020603050405020304" pitchFamily="18" charset="0"/>
              </a:rPr>
              <a:t>Гражданско-патриотическое воспитание</a:t>
            </a:r>
          </a:p>
        </p:txBody>
      </p:sp>
      <p:pic>
        <p:nvPicPr>
          <p:cNvPr id="1026" name="Picture 2" descr="D:\Met_otd\Documents\Конкурсы\2019 Лучший работник\CjpOUyox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3" y="3477325"/>
            <a:ext cx="3847526" cy="288564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t_otd\Documents\Конкурсы\2019 Лучший работник\LRTT_Qhhw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30" y="2194576"/>
            <a:ext cx="3401210" cy="453494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805898-EBDC-478D-AD76-806C272BEDCA}"/>
              </a:ext>
            </a:extLst>
          </p:cNvPr>
          <p:cNvSpPr txBox="1"/>
          <p:nvPr/>
        </p:nvSpPr>
        <p:spPr>
          <a:xfrm>
            <a:off x="168166" y="178675"/>
            <a:ext cx="9604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CE5B2E04-98DA-430D-86A1-C57B4945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" y="166841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271" y="1894478"/>
            <a:ext cx="6196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ru-RU" dirty="0" smtClean="0"/>
              <a:t>	Развитие </a:t>
            </a:r>
            <a:r>
              <a:rPr lang="ru-RU" dirty="0"/>
              <a:t>интереса и уважения к истории и культуре своего и других народов, углубление знаний об истории и культуре России и родного края, развитие способностей осмысливать события и явления действительности во взаимосвязи прошлого, настоящего и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1449431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8184" y="1453809"/>
            <a:ext cx="566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ea typeface="Times New Roman" panose="02020603050405020304" pitchFamily="18" charset="0"/>
              </a:rPr>
              <a:t>Духовно-нравственное воспитание</a:t>
            </a:r>
          </a:p>
        </p:txBody>
      </p:sp>
      <p:pic>
        <p:nvPicPr>
          <p:cNvPr id="10242" name="Picture 2" descr="D:\Met_otd\Documents\Конкурсы\2019 Лучший работник\XirosYMYN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76" y="3472154"/>
            <a:ext cx="2601686" cy="32850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et_otd\Documents\Конкурсы\2019 Лучший работник\dslKA9c9vJ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87" y="3195157"/>
            <a:ext cx="2563384" cy="31640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87F017-C8DB-4EA7-B5F1-578E4CA933B9}"/>
              </a:ext>
            </a:extLst>
          </p:cNvPr>
          <p:cNvSpPr txBox="1"/>
          <p:nvPr/>
        </p:nvSpPr>
        <p:spPr>
          <a:xfrm>
            <a:off x="147146" y="147145"/>
            <a:ext cx="96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605D302D-D88D-4FF3-B162-C45A7C10E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66841"/>
            <a:ext cx="903890" cy="9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98" y="1994826"/>
            <a:ext cx="9639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8775" algn="l"/>
              </a:tabLst>
            </a:pPr>
            <a:r>
              <a:rPr lang="ru-RU" dirty="0" smtClean="0"/>
              <a:t>	Гармоничное </a:t>
            </a:r>
            <a:r>
              <a:rPr lang="ru-RU" dirty="0"/>
              <a:t>духовное развитие личности воспитанника и привитие ему основополагающих принципов нравственности на основе православных, патриотических, культурно-исторических традиций России, социально-педагогическая поддержка становления и развития нравственного, ответственного, инициативного и компетентного гражданина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184201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94095" y="1432815"/>
            <a:ext cx="438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Экологическое воспитание</a:t>
            </a:r>
          </a:p>
        </p:txBody>
      </p:sp>
      <p:pic>
        <p:nvPicPr>
          <p:cNvPr id="4098" name="Picture 2" descr="D:\Met_otd\Documents\Конкурсы\2019 Лучший работник\5joEXH7o6w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1" y="3134899"/>
            <a:ext cx="2665959" cy="355461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et_otd\Documents\Конкурсы\2019 Лучший работник\cLqHQinV4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87" y="3232966"/>
            <a:ext cx="4477974" cy="335848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1E9F6B-753A-4ACD-AE78-8B1E09FDB5BE}"/>
              </a:ext>
            </a:extLst>
          </p:cNvPr>
          <p:cNvSpPr txBox="1"/>
          <p:nvPr/>
        </p:nvSpPr>
        <p:spPr>
          <a:xfrm>
            <a:off x="0" y="210207"/>
            <a:ext cx="9772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DB46EF9-F21F-4350-85E6-1BEEE28A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6" y="166841"/>
            <a:ext cx="893380" cy="8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115" y="2091622"/>
            <a:ext cx="9122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8775" algn="l"/>
              </a:tabLst>
            </a:pPr>
            <a:r>
              <a:rPr lang="ru-RU" dirty="0" smtClean="0"/>
              <a:t>	Формирование </a:t>
            </a:r>
            <a:r>
              <a:rPr lang="ru-RU" dirty="0"/>
              <a:t>и развитие у детей целостного взгляда на природу и место человека в ней; ответственного отношения к окружающей среде, выработать навыки грамотного и безопасного поведения в природе и быту.</a:t>
            </a:r>
          </a:p>
        </p:txBody>
      </p:sp>
    </p:spTree>
    <p:extLst>
      <p:ext uri="{BB962C8B-B14F-4D97-AF65-F5344CB8AC3E}">
        <p14:creationId xmlns:p14="http://schemas.microsoft.com/office/powerpoint/2010/main" val="1575749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3053" y="1432815"/>
            <a:ext cx="357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Правовое воспитание</a:t>
            </a:r>
          </a:p>
        </p:txBody>
      </p:sp>
      <p:pic>
        <p:nvPicPr>
          <p:cNvPr id="5122" name="Picture 2" descr="D:\Met_otd\Documents\Конкурсы\2019 Лучший работник\9m5jxKSZ7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2"/>
          <a:stretch/>
        </p:blipFill>
        <p:spPr bwMode="auto">
          <a:xfrm>
            <a:off x="236054" y="3156856"/>
            <a:ext cx="4413060" cy="311527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et_otd\Documents\Конкурсы\2019 Лучший работник\Еще фото\DSCN5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77" y="3156856"/>
            <a:ext cx="4672668" cy="311527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8EBEE6-0CA6-42D0-91F7-F3A3BE59B900}"/>
              </a:ext>
            </a:extLst>
          </p:cNvPr>
          <p:cNvSpPr txBox="1"/>
          <p:nvPr/>
        </p:nvSpPr>
        <p:spPr>
          <a:xfrm>
            <a:off x="136634" y="168166"/>
            <a:ext cx="963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A4492992-83D8-4841-B021-BB58449A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166841"/>
            <a:ext cx="839216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054" y="1920830"/>
            <a:ext cx="9536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8775" algn="l"/>
              </a:tabLst>
            </a:pPr>
            <a:r>
              <a:rPr lang="ru-RU" dirty="0" smtClean="0"/>
              <a:t>	Формирования </a:t>
            </a:r>
            <a:r>
              <a:rPr lang="ru-RU" dirty="0"/>
              <a:t>у подростков правовой культуры и активного правомерного поведения, формирование установок и привычек законопослушания, создания атмосферы нетерпимости ко всем случаям его нарушения, неотвратимости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973855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t_otd\Documents\Конкурсы\2019 Лучший работник\_XgdtrTq_9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0" y="1969086"/>
            <a:ext cx="3183466" cy="211256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et_otd\Documents\Конкурсы\2019 Лучший работник\Aj-pQiSys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39" y="3795163"/>
            <a:ext cx="2138100" cy="284761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et_otd\Documents\Конкурсы\2019 Лучший работник\Фото\VxYBEaRhv1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67" y="3795163"/>
            <a:ext cx="2135710" cy="284761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2" descr="Изображение выглядит как человек, внутренний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66B6BF3-9562-400C-83D9-C086551CE5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802" y="4256862"/>
            <a:ext cx="3183467" cy="23859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48C7AC-9E40-4E44-AEC9-62A41ED55B3E}"/>
              </a:ext>
            </a:extLst>
          </p:cNvPr>
          <p:cNvSpPr txBox="1"/>
          <p:nvPr/>
        </p:nvSpPr>
        <p:spPr>
          <a:xfrm>
            <a:off x="147146" y="199697"/>
            <a:ext cx="96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«Формирование здорового образа жизни у подростков </a:t>
            </a:r>
            <a:br>
              <a:rPr lang="ru-RU" b="1" dirty="0"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cs typeface="Times New Roman" panose="02020603050405020304" pitchFamily="18" charset="0"/>
              </a:rPr>
              <a:t>в условиях центра помощи семье и детям»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86190A8A-8F60-4A96-A732-F377DF3E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6" y="166840"/>
            <a:ext cx="914400" cy="8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72FD5C-22FD-4C4B-ABC3-4938A1BB80E8}"/>
              </a:ext>
            </a:extLst>
          </p:cNvPr>
          <p:cNvSpPr/>
          <p:nvPr/>
        </p:nvSpPr>
        <p:spPr>
          <a:xfrm>
            <a:off x="3445211" y="1432815"/>
            <a:ext cx="348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i="1" dirty="0">
                <a:cs typeface="Times New Roman" panose="02020603050405020304" pitchFamily="18" charset="0"/>
              </a:rPr>
              <a:t>Трудовое воспитание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4359" y="2301168"/>
            <a:ext cx="5492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8775"/>
            <a:r>
              <a:rPr lang="ru-RU" dirty="0" smtClean="0"/>
              <a:t>	Формирование </a:t>
            </a:r>
            <a:r>
              <a:rPr lang="ru-RU" dirty="0"/>
              <a:t>социально ценностного отношения к труду. Развитие у детей трудовых навыков и умений, развитие творческого и практического мышления и  трудолюбия.</a:t>
            </a:r>
          </a:p>
        </p:txBody>
      </p:sp>
    </p:spTree>
    <p:extLst>
      <p:ext uri="{BB962C8B-B14F-4D97-AF65-F5344CB8AC3E}">
        <p14:creationId xmlns:p14="http://schemas.microsoft.com/office/powerpoint/2010/main" val="2202041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2178</TotalTime>
  <Words>371</Words>
  <Application>Microsoft Office PowerPoint</Application>
  <PresentationFormat>Лист A4 (210x297 мм)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Segoe UI Symbol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 «Формирование здорового образа жизни у подростков  в условиях центра помощи семье и детям»  </vt:lpstr>
      <vt:lpstr>Презентация PowerPoint</vt:lpstr>
      <vt:lpstr>Презентация PowerPoint</vt:lpstr>
      <vt:lpstr>«Возможно все!»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Metod_otd</dc:creator>
  <cp:lastModifiedBy>Kons</cp:lastModifiedBy>
  <cp:revision>159</cp:revision>
  <cp:lastPrinted>2019-03-29T08:57:48Z</cp:lastPrinted>
  <dcterms:created xsi:type="dcterms:W3CDTF">2015-03-02T07:04:03Z</dcterms:created>
  <dcterms:modified xsi:type="dcterms:W3CDTF">2020-11-06T08:20:20Z</dcterms:modified>
</cp:coreProperties>
</file>